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4"/>
  </p:sldMasterIdLst>
  <p:notesMasterIdLst>
    <p:notesMasterId r:id="rId28"/>
  </p:notesMasterIdLst>
  <p:handoutMasterIdLst>
    <p:handoutMasterId r:id="rId29"/>
  </p:handoutMasterIdLst>
  <p:sldIdLst>
    <p:sldId id="4048" r:id="rId5"/>
    <p:sldId id="2147377821" r:id="rId6"/>
    <p:sldId id="2147377883" r:id="rId7"/>
    <p:sldId id="2147377884" r:id="rId8"/>
    <p:sldId id="2147377874" r:id="rId9"/>
    <p:sldId id="2147377780" r:id="rId10"/>
    <p:sldId id="2147377880" r:id="rId11"/>
    <p:sldId id="2147377889" r:id="rId12"/>
    <p:sldId id="2147377886" r:id="rId13"/>
    <p:sldId id="2147377888" r:id="rId14"/>
    <p:sldId id="2147377887" r:id="rId15"/>
    <p:sldId id="2147377890" r:id="rId16"/>
    <p:sldId id="2147377891" r:id="rId17"/>
    <p:sldId id="2147377866" r:id="rId18"/>
    <p:sldId id="2147377885" r:id="rId19"/>
    <p:sldId id="2147377867" r:id="rId20"/>
    <p:sldId id="2147377855" r:id="rId21"/>
    <p:sldId id="2147377868" r:id="rId22"/>
    <p:sldId id="2147377869" r:id="rId23"/>
    <p:sldId id="2147377870" r:id="rId24"/>
    <p:sldId id="2147377881" r:id="rId25"/>
    <p:sldId id="257" r:id="rId26"/>
    <p:sldId id="2147377882" r:id="rId27"/>
  </p:sldIdLst>
  <p:sldSz cx="12192000" cy="6858000"/>
  <p:notesSz cx="7099300" cy="10234613"/>
  <p:defaultTextStyle>
    <a:defPPr>
      <a:defRPr lang="pt-BR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9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C75BF9-F6FE-C2AD-463E-5C9BA8915A1C}" name="Bruna Pretti Casotti" initials="BP" userId="S::brunacasotti@bndes.gov.br::bd0880f2-b91e-4c99-8d8a-e42143b0d75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briel" initials="G" lastIdx="77" clrIdx="0"/>
  <p:cmAuthor id="1" name="Gabriel Ervilha" initials="GE" lastIdx="36" clrIdx="1"/>
  <p:cmAuthor id="2" name="Fernanda de Souza Lima da Costa e Silva" initials="FdSLdCeS" lastIdx="8" clrIdx="2"/>
  <p:cmAuthor id="3" name="Manuela Hungerbuhler" initials="MH" lastIdx="37" clrIdx="3">
    <p:extLst>
      <p:ext uri="{19B8F6BF-5375-455C-9EA6-DF929625EA0E}">
        <p15:presenceInfo xmlns:p15="http://schemas.microsoft.com/office/powerpoint/2012/main" userId="83c7b8126621ba88" providerId="Windows Live"/>
      </p:ext>
    </p:extLst>
  </p:cmAuthor>
  <p:cmAuthor id="4" name="Monica Monteiro" initials="MM" lastIdx="32" clrIdx="4">
    <p:extLst>
      <p:ext uri="{19B8F6BF-5375-455C-9EA6-DF929625EA0E}">
        <p15:presenceInfo xmlns:p15="http://schemas.microsoft.com/office/powerpoint/2012/main" userId="7042652b07443869" providerId="Windows Live"/>
      </p:ext>
    </p:extLst>
  </p:cmAuthor>
  <p:cmAuthor id="5" name="Juliana Del Santoro Reis" initials="JDSR" lastIdx="9" clrIdx="5">
    <p:extLst>
      <p:ext uri="{19B8F6BF-5375-455C-9EA6-DF929625EA0E}">
        <p15:presenceInfo xmlns:p15="http://schemas.microsoft.com/office/powerpoint/2012/main" userId="ea8db2e915596f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28B"/>
    <a:srgbClr val="FFFFFF"/>
    <a:srgbClr val="020202"/>
    <a:srgbClr val="61C5E0"/>
    <a:srgbClr val="EDF0F4"/>
    <a:srgbClr val="40BFE8"/>
    <a:srgbClr val="0FAAE1"/>
    <a:srgbClr val="FFFF00"/>
    <a:srgbClr val="ACC4D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53"/>
      </p:cViewPr>
      <p:guideLst>
        <p:guide orient="horz" pos="2251"/>
        <p:guide pos="39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BA6898-4BAF-4E04-88E9-07F66DDA9117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D63896F-CE26-493B-85B4-C99FC580AA3B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400" b="1" dirty="0">
              <a:solidFill>
                <a:srgbClr val="020202"/>
              </a:solidFill>
            </a:rPr>
            <a:t>Missão 1: </a:t>
          </a:r>
        </a:p>
        <a:p>
          <a:r>
            <a:rPr lang="pt-BR" sz="1400" dirty="0">
              <a:solidFill>
                <a:srgbClr val="020202"/>
              </a:solidFill>
            </a:rPr>
            <a:t>Cadeias Agroindustriais sustentáveis e digitais para a segurança alimentar, nutricional e energética</a:t>
          </a:r>
        </a:p>
      </dgm:t>
    </dgm:pt>
    <dgm:pt modelId="{59903339-2370-4909-8E41-5A361A80F036}" type="parTrans" cxnId="{0926D93E-A517-4E95-B3D7-40FDD039FBA8}">
      <dgm:prSet/>
      <dgm:spPr/>
      <dgm:t>
        <a:bodyPr/>
        <a:lstStyle/>
        <a:p>
          <a:endParaRPr lang="pt-BR"/>
        </a:p>
      </dgm:t>
    </dgm:pt>
    <dgm:pt modelId="{4C523760-2C04-4BFF-AA6C-7EA58FE918A3}" type="sibTrans" cxnId="{0926D93E-A517-4E95-B3D7-40FDD039FBA8}">
      <dgm:prSet/>
      <dgm:spPr/>
      <dgm:t>
        <a:bodyPr/>
        <a:lstStyle/>
        <a:p>
          <a:endParaRPr lang="pt-BR"/>
        </a:p>
      </dgm:t>
    </dgm:pt>
    <dgm:pt modelId="{D715A105-28EA-4F55-BB69-BAC36A016516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1200" b="1" u="sng" dirty="0">
              <a:solidFill>
                <a:srgbClr val="020202"/>
              </a:solidFill>
              <a:cs typeface="Calibri"/>
            </a:rPr>
            <a:t>Meta 2026:</a:t>
          </a:r>
          <a:endParaRPr lang="pt-BR" sz="1200" dirty="0">
            <a:solidFill>
              <a:srgbClr val="020202"/>
            </a:solidFill>
          </a:endParaRPr>
        </a:p>
      </dgm:t>
    </dgm:pt>
    <dgm:pt modelId="{61D6D17D-4474-48FA-A62F-4C7B4C72C68F}" type="parTrans" cxnId="{71AB6EBE-C64C-4F8D-8897-A3B7181599FC}">
      <dgm:prSet/>
      <dgm:spPr/>
      <dgm:t>
        <a:bodyPr/>
        <a:lstStyle/>
        <a:p>
          <a:endParaRPr lang="pt-BR"/>
        </a:p>
      </dgm:t>
    </dgm:pt>
    <dgm:pt modelId="{F0AF01AB-0AB0-4A07-9D3D-767215CB60A3}" type="sibTrans" cxnId="{71AB6EBE-C64C-4F8D-8897-A3B7181599FC}">
      <dgm:prSet/>
      <dgm:spPr/>
      <dgm:t>
        <a:bodyPr/>
        <a:lstStyle/>
        <a:p>
          <a:endParaRPr lang="pt-BR"/>
        </a:p>
      </dgm:t>
    </dgm:pt>
    <dgm:pt modelId="{C1CE40FC-039A-4304-A416-3B6A233201F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400" b="1" dirty="0">
              <a:solidFill>
                <a:srgbClr val="020202"/>
              </a:solidFill>
            </a:rPr>
            <a:t>Missão 2: </a:t>
          </a:r>
        </a:p>
        <a:p>
          <a:r>
            <a:rPr lang="pt-BR" sz="1400" b="0" dirty="0">
              <a:solidFill>
                <a:srgbClr val="020202"/>
              </a:solidFill>
            </a:rPr>
            <a:t>Complexo econômico industrial da saúde resiliente para reduzir vulnerabilidade do SUS e ampliar o acesso à saúde</a:t>
          </a:r>
          <a:r>
            <a:rPr lang="pt-BR" sz="1000" b="0" dirty="0">
              <a:solidFill>
                <a:srgbClr val="020202"/>
              </a:solidFill>
            </a:rPr>
            <a:t>.</a:t>
          </a:r>
        </a:p>
      </dgm:t>
    </dgm:pt>
    <dgm:pt modelId="{8E94A22B-C5B3-439E-AEE9-DBC8C76431B2}" type="parTrans" cxnId="{E52C5269-4C57-4467-BCD9-321D412AB5E3}">
      <dgm:prSet/>
      <dgm:spPr/>
      <dgm:t>
        <a:bodyPr/>
        <a:lstStyle/>
        <a:p>
          <a:endParaRPr lang="pt-BR"/>
        </a:p>
      </dgm:t>
    </dgm:pt>
    <dgm:pt modelId="{79E987F4-F07F-493A-8E30-D3061565EBA5}" type="sibTrans" cxnId="{E52C5269-4C57-4467-BCD9-321D412AB5E3}">
      <dgm:prSet/>
      <dgm:spPr/>
      <dgm:t>
        <a:bodyPr/>
        <a:lstStyle/>
        <a:p>
          <a:endParaRPr lang="pt-BR"/>
        </a:p>
      </dgm:t>
    </dgm:pt>
    <dgm:pt modelId="{ED26FFCF-2A61-4867-AE1A-6526C6F2FAC8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1200" b="1" u="sng" dirty="0">
              <a:solidFill>
                <a:srgbClr val="020202"/>
              </a:solidFill>
              <a:cs typeface="Calibri"/>
            </a:rPr>
            <a:t>Meta 2026:</a:t>
          </a:r>
          <a:endParaRPr lang="pt-BR" sz="1200" dirty="0">
            <a:solidFill>
              <a:srgbClr val="020202"/>
            </a:solidFill>
          </a:endParaRPr>
        </a:p>
      </dgm:t>
    </dgm:pt>
    <dgm:pt modelId="{3B9C6098-78CA-4BA9-8649-48E0012E26CC}" type="parTrans" cxnId="{E49A6780-6F7F-43B6-B031-4618F4AA40B4}">
      <dgm:prSet/>
      <dgm:spPr/>
      <dgm:t>
        <a:bodyPr/>
        <a:lstStyle/>
        <a:p>
          <a:endParaRPr lang="pt-BR"/>
        </a:p>
      </dgm:t>
    </dgm:pt>
    <dgm:pt modelId="{6513EB9D-25C9-4070-85D4-0549D38038FB}" type="sibTrans" cxnId="{E49A6780-6F7F-43B6-B031-4618F4AA40B4}">
      <dgm:prSet/>
      <dgm:spPr/>
      <dgm:t>
        <a:bodyPr/>
        <a:lstStyle/>
        <a:p>
          <a:endParaRPr lang="pt-BR"/>
        </a:p>
      </dgm:t>
    </dgm:pt>
    <dgm:pt modelId="{369A01AD-5829-400A-85F4-28152089147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400" b="1" dirty="0">
              <a:solidFill>
                <a:srgbClr val="020202"/>
              </a:solidFill>
            </a:rPr>
            <a:t>Missão 3: </a:t>
          </a:r>
        </a:p>
        <a:p>
          <a:r>
            <a:rPr lang="pt-BR" sz="1400" dirty="0">
              <a:solidFill>
                <a:srgbClr val="020202"/>
              </a:solidFill>
            </a:rPr>
            <a:t>Infraestrutura, saneamento e mobilidade sustentáveis para a integração produtiva e o bem estar nas cidades.</a:t>
          </a:r>
        </a:p>
      </dgm:t>
    </dgm:pt>
    <dgm:pt modelId="{71E0107F-75EA-4637-84CC-5D339F82D680}" type="parTrans" cxnId="{34CBBDF5-A60B-4542-A643-566D0FA1D179}">
      <dgm:prSet/>
      <dgm:spPr/>
      <dgm:t>
        <a:bodyPr/>
        <a:lstStyle/>
        <a:p>
          <a:endParaRPr lang="pt-BR"/>
        </a:p>
      </dgm:t>
    </dgm:pt>
    <dgm:pt modelId="{B6478E4E-BB4B-4EAA-A7BB-4F94DCA84DD9}" type="sibTrans" cxnId="{34CBBDF5-A60B-4542-A643-566D0FA1D179}">
      <dgm:prSet/>
      <dgm:spPr/>
      <dgm:t>
        <a:bodyPr/>
        <a:lstStyle/>
        <a:p>
          <a:endParaRPr lang="pt-BR"/>
        </a:p>
      </dgm:t>
    </dgm:pt>
    <dgm:pt modelId="{B7BF5C92-6394-4453-BF78-E6A03166FA6E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b="1" u="sng" dirty="0">
              <a:solidFill>
                <a:srgbClr val="020202"/>
              </a:solidFill>
            </a:rPr>
            <a:t>Meta 2026:</a:t>
          </a:r>
          <a:endParaRPr lang="pt-BR" dirty="0">
            <a:solidFill>
              <a:srgbClr val="020202"/>
            </a:solidFill>
          </a:endParaRPr>
        </a:p>
      </dgm:t>
    </dgm:pt>
    <dgm:pt modelId="{152E6CEB-9721-46F5-B060-2ECE7EE4803A}" type="parTrans" cxnId="{FBFC26B8-1439-46FD-B3F3-8985E29B93CB}">
      <dgm:prSet/>
      <dgm:spPr/>
      <dgm:t>
        <a:bodyPr/>
        <a:lstStyle/>
        <a:p>
          <a:endParaRPr lang="pt-BR"/>
        </a:p>
      </dgm:t>
    </dgm:pt>
    <dgm:pt modelId="{FEDABC54-7A2B-49B7-8A7D-3A31DCF14CA4}" type="sibTrans" cxnId="{FBFC26B8-1439-46FD-B3F3-8985E29B93CB}">
      <dgm:prSet/>
      <dgm:spPr/>
      <dgm:t>
        <a:bodyPr/>
        <a:lstStyle/>
        <a:p>
          <a:endParaRPr lang="pt-BR"/>
        </a:p>
      </dgm:t>
    </dgm:pt>
    <dgm:pt modelId="{BC14F104-D704-4209-BC3A-E30EEABC142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1200" b="1" dirty="0">
            <a:solidFill>
              <a:srgbClr val="020202"/>
            </a:solidFill>
            <a:cs typeface="Calibri"/>
          </a:endParaRPr>
        </a:p>
      </dgm:t>
    </dgm:pt>
    <dgm:pt modelId="{9EF1CC6E-282A-43C7-8DDB-8FD008065AD1}" type="parTrans" cxnId="{225E9B1F-2315-4FFB-96E1-039EE285B6CE}">
      <dgm:prSet/>
      <dgm:spPr/>
      <dgm:t>
        <a:bodyPr/>
        <a:lstStyle/>
        <a:p>
          <a:endParaRPr lang="pt-BR"/>
        </a:p>
      </dgm:t>
    </dgm:pt>
    <dgm:pt modelId="{4DE6A64C-6398-4829-B12E-0D1E3CF74157}" type="sibTrans" cxnId="{225E9B1F-2315-4FFB-96E1-039EE285B6CE}">
      <dgm:prSet/>
      <dgm:spPr/>
      <dgm:t>
        <a:bodyPr/>
        <a:lstStyle/>
        <a:p>
          <a:endParaRPr lang="pt-BR"/>
        </a:p>
      </dgm:t>
    </dgm:pt>
    <dgm:pt modelId="{90163AFB-D80D-42F9-89F3-7350BDE72EE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1200" b="1" u="sng" dirty="0">
              <a:solidFill>
                <a:srgbClr val="020202"/>
              </a:solidFill>
              <a:cs typeface="Calibri"/>
            </a:rPr>
            <a:t>Meta 2033:</a:t>
          </a:r>
          <a:endParaRPr lang="pt-BR" sz="1200" dirty="0">
            <a:solidFill>
              <a:srgbClr val="020202"/>
            </a:solidFill>
            <a:cs typeface="Calibri"/>
          </a:endParaRPr>
        </a:p>
      </dgm:t>
    </dgm:pt>
    <dgm:pt modelId="{D586DA16-0915-4E7B-906C-A028025A2F66}" type="parTrans" cxnId="{4D754C0C-291D-4621-A113-BCFA4553099F}">
      <dgm:prSet/>
      <dgm:spPr/>
      <dgm:t>
        <a:bodyPr/>
        <a:lstStyle/>
        <a:p>
          <a:endParaRPr lang="pt-BR"/>
        </a:p>
      </dgm:t>
    </dgm:pt>
    <dgm:pt modelId="{B412C421-9C31-4FD0-8CE7-7B925D25833D}" type="sibTrans" cxnId="{4D754C0C-291D-4621-A113-BCFA4553099F}">
      <dgm:prSet/>
      <dgm:spPr/>
      <dgm:t>
        <a:bodyPr/>
        <a:lstStyle/>
        <a:p>
          <a:endParaRPr lang="pt-BR"/>
        </a:p>
      </dgm:t>
    </dgm:pt>
    <dgm:pt modelId="{4B8540F5-57A7-412D-BFB1-FAB6694F2C10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>
              <a:solidFill>
                <a:srgbClr val="020202"/>
              </a:solidFill>
              <a:cs typeface="Calibri"/>
            </a:rPr>
            <a:t> Crescimento do PIB da Agroindústria em 3%.</a:t>
          </a:r>
          <a:endParaRPr lang="pt-BR" sz="1200" dirty="0">
            <a:solidFill>
              <a:srgbClr val="020202"/>
            </a:solidFill>
          </a:endParaRPr>
        </a:p>
      </dgm:t>
    </dgm:pt>
    <dgm:pt modelId="{E90EFE19-428B-40C7-931A-763F69758971}" type="parTrans" cxnId="{F0F37C5F-DFB1-42C6-9AC1-60D8E25441E2}">
      <dgm:prSet/>
      <dgm:spPr/>
      <dgm:t>
        <a:bodyPr/>
        <a:lstStyle/>
        <a:p>
          <a:endParaRPr lang="pt-BR"/>
        </a:p>
      </dgm:t>
    </dgm:pt>
    <dgm:pt modelId="{81FE49C7-1502-4C77-82A2-656E37C67F0B}" type="sibTrans" cxnId="{F0F37C5F-DFB1-42C6-9AC1-60D8E25441E2}">
      <dgm:prSet/>
      <dgm:spPr/>
      <dgm:t>
        <a:bodyPr/>
        <a:lstStyle/>
        <a:p>
          <a:endParaRPr lang="pt-BR"/>
        </a:p>
      </dgm:t>
    </dgm:pt>
    <dgm:pt modelId="{558ACD22-48C3-4E8C-91C3-A2460133107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>
              <a:solidFill>
                <a:srgbClr val="020202"/>
              </a:solidFill>
              <a:cs typeface="Calibri"/>
            </a:rPr>
            <a:t> Tecnificação 43% e Mecanização em 28%.</a:t>
          </a:r>
          <a:endParaRPr lang="pt-BR" sz="1200" dirty="0">
            <a:solidFill>
              <a:srgbClr val="020202"/>
            </a:solidFill>
          </a:endParaRPr>
        </a:p>
      </dgm:t>
    </dgm:pt>
    <dgm:pt modelId="{13986344-2D6B-4A4F-BA72-C171F33FB794}" type="parTrans" cxnId="{8C61167D-A4B0-4CA9-9D5C-CF4733FC007C}">
      <dgm:prSet/>
      <dgm:spPr/>
      <dgm:t>
        <a:bodyPr/>
        <a:lstStyle/>
        <a:p>
          <a:endParaRPr lang="pt-BR"/>
        </a:p>
      </dgm:t>
    </dgm:pt>
    <dgm:pt modelId="{9727B58C-4D4F-4CC4-A020-FBCF8AFF7204}" type="sibTrans" cxnId="{8C61167D-A4B0-4CA9-9D5C-CF4733FC007C}">
      <dgm:prSet/>
      <dgm:spPr/>
      <dgm:t>
        <a:bodyPr/>
        <a:lstStyle/>
        <a:p>
          <a:endParaRPr lang="pt-BR"/>
        </a:p>
      </dgm:t>
    </dgm:pt>
    <dgm:pt modelId="{4210FB24-7D13-41AB-9354-884083864C2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>
              <a:solidFill>
                <a:srgbClr val="020202"/>
              </a:solidFill>
              <a:cs typeface="Calibri"/>
            </a:rPr>
            <a:t> Crescimento do PIB da Agroindústria em 6%.</a:t>
          </a:r>
        </a:p>
      </dgm:t>
    </dgm:pt>
    <dgm:pt modelId="{964AAED2-071B-468B-AEA1-01D440CE9D33}" type="parTrans" cxnId="{4679C102-B6FE-44DB-A931-A31640A40971}">
      <dgm:prSet/>
      <dgm:spPr/>
      <dgm:t>
        <a:bodyPr/>
        <a:lstStyle/>
        <a:p>
          <a:endParaRPr lang="pt-BR"/>
        </a:p>
      </dgm:t>
    </dgm:pt>
    <dgm:pt modelId="{6364F7B2-6251-447F-8E64-5BB1E269E3CA}" type="sibTrans" cxnId="{4679C102-B6FE-44DB-A931-A31640A40971}">
      <dgm:prSet/>
      <dgm:spPr/>
      <dgm:t>
        <a:bodyPr/>
        <a:lstStyle/>
        <a:p>
          <a:endParaRPr lang="pt-BR"/>
        </a:p>
      </dgm:t>
    </dgm:pt>
    <dgm:pt modelId="{44161049-CEEA-47B0-BB95-5243C57D0AA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>
              <a:solidFill>
                <a:srgbClr val="020202"/>
              </a:solidFill>
              <a:cs typeface="Calibri"/>
            </a:rPr>
            <a:t> Tecnificação 66% e Mecanização em 35%.</a:t>
          </a:r>
        </a:p>
      </dgm:t>
    </dgm:pt>
    <dgm:pt modelId="{33173088-9C20-454A-A46D-AB2210993DD7}" type="parTrans" cxnId="{AA32BA90-F235-41CC-B8DF-C93313E033C0}">
      <dgm:prSet/>
      <dgm:spPr/>
      <dgm:t>
        <a:bodyPr/>
        <a:lstStyle/>
        <a:p>
          <a:endParaRPr lang="pt-BR"/>
        </a:p>
      </dgm:t>
    </dgm:pt>
    <dgm:pt modelId="{702F2159-3D53-401C-BF4B-CAD75460FD1F}" type="sibTrans" cxnId="{AA32BA90-F235-41CC-B8DF-C93313E033C0}">
      <dgm:prSet/>
      <dgm:spPr/>
      <dgm:t>
        <a:bodyPr/>
        <a:lstStyle/>
        <a:p>
          <a:endParaRPr lang="pt-BR"/>
        </a:p>
      </dgm:t>
    </dgm:pt>
    <dgm:pt modelId="{00180C08-7664-4271-9E82-12A91961992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1200" dirty="0">
            <a:solidFill>
              <a:srgbClr val="020202"/>
            </a:solidFill>
            <a:cs typeface="Calibri"/>
          </a:endParaRPr>
        </a:p>
      </dgm:t>
    </dgm:pt>
    <dgm:pt modelId="{25418C92-B411-4B4B-83FF-665E34B22226}" type="parTrans" cxnId="{53BFAAF6-9F73-4AE4-8AAF-0A5A97D6B4A9}">
      <dgm:prSet/>
      <dgm:spPr/>
      <dgm:t>
        <a:bodyPr/>
        <a:lstStyle/>
        <a:p>
          <a:endParaRPr lang="pt-BR"/>
        </a:p>
      </dgm:t>
    </dgm:pt>
    <dgm:pt modelId="{1DAB1010-FA7B-40EE-B9F1-D6201B9AA310}" type="sibTrans" cxnId="{53BFAAF6-9F73-4AE4-8AAF-0A5A97D6B4A9}">
      <dgm:prSet/>
      <dgm:spPr/>
      <dgm:t>
        <a:bodyPr/>
        <a:lstStyle/>
        <a:p>
          <a:endParaRPr lang="pt-BR"/>
        </a:p>
      </dgm:t>
    </dgm:pt>
    <dgm:pt modelId="{7D490362-EE05-4E96-BF7C-5602DA84B32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1200" b="1" u="sng" dirty="0">
              <a:solidFill>
                <a:srgbClr val="020202"/>
              </a:solidFill>
              <a:cs typeface="Calibri"/>
            </a:rPr>
            <a:t>Meta 2033:</a:t>
          </a:r>
          <a:endParaRPr lang="pt-BR" sz="1200" dirty="0">
            <a:solidFill>
              <a:srgbClr val="020202"/>
            </a:solidFill>
            <a:cs typeface="Calibri"/>
          </a:endParaRPr>
        </a:p>
      </dgm:t>
    </dgm:pt>
    <dgm:pt modelId="{ED86E0A7-E9EA-4642-8798-FC552B206B96}" type="parTrans" cxnId="{381B68D0-9209-42DA-9032-F3995A9C9DD8}">
      <dgm:prSet/>
      <dgm:spPr/>
      <dgm:t>
        <a:bodyPr/>
        <a:lstStyle/>
        <a:p>
          <a:endParaRPr lang="pt-BR"/>
        </a:p>
      </dgm:t>
    </dgm:pt>
    <dgm:pt modelId="{0AF15584-D260-40BD-BA6C-645562A80983}" type="sibTrans" cxnId="{381B68D0-9209-42DA-9032-F3995A9C9DD8}">
      <dgm:prSet/>
      <dgm:spPr/>
      <dgm:t>
        <a:bodyPr/>
        <a:lstStyle/>
        <a:p>
          <a:endParaRPr lang="pt-BR"/>
        </a:p>
      </dgm:t>
    </dgm:pt>
    <dgm:pt modelId="{3503435F-8B26-4710-84E3-F75911B4B72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Produzir no país 50% das necessidades nacionais. </a:t>
          </a:r>
          <a:endParaRPr lang="pt-BR" sz="1200" dirty="0">
            <a:solidFill>
              <a:srgbClr val="020202"/>
            </a:solidFill>
          </a:endParaRPr>
        </a:p>
      </dgm:t>
    </dgm:pt>
    <dgm:pt modelId="{D60A1E45-EC17-4CB8-8B39-D33E10541132}" type="parTrans" cxnId="{86B299AB-3CB3-41AE-BD21-A85D7E63B34C}">
      <dgm:prSet/>
      <dgm:spPr/>
      <dgm:t>
        <a:bodyPr/>
        <a:lstStyle/>
        <a:p>
          <a:endParaRPr lang="pt-BR"/>
        </a:p>
      </dgm:t>
    </dgm:pt>
    <dgm:pt modelId="{2F0350FE-F190-40BB-AE33-B0DB65751022}" type="sibTrans" cxnId="{86B299AB-3CB3-41AE-BD21-A85D7E63B34C}">
      <dgm:prSet/>
      <dgm:spPr/>
      <dgm:t>
        <a:bodyPr/>
        <a:lstStyle/>
        <a:p>
          <a:endParaRPr lang="pt-BR"/>
        </a:p>
      </dgm:t>
    </dgm:pt>
    <dgm:pt modelId="{21D4EDEE-92B1-4880-BAEF-B5660F08E2C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Produzir no país 70% das necessidades nacionais</a:t>
          </a:r>
          <a:r>
            <a:rPr lang="pt-BR" sz="1000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pt-BR" sz="1000" dirty="0">
            <a:solidFill>
              <a:srgbClr val="020202"/>
            </a:solidFill>
            <a:cs typeface="Calibri"/>
          </a:endParaRPr>
        </a:p>
      </dgm:t>
    </dgm:pt>
    <dgm:pt modelId="{55D83A40-5975-4078-B0DE-DD471871CE8F}" type="parTrans" cxnId="{B49CB422-FEA7-458E-B564-5556A6BB0C81}">
      <dgm:prSet/>
      <dgm:spPr/>
      <dgm:t>
        <a:bodyPr/>
        <a:lstStyle/>
        <a:p>
          <a:endParaRPr lang="pt-BR"/>
        </a:p>
      </dgm:t>
    </dgm:pt>
    <dgm:pt modelId="{DEC40DD2-E594-4482-B4D7-2B003DCDE520}" type="sibTrans" cxnId="{B49CB422-FEA7-458E-B564-5556A6BB0C81}">
      <dgm:prSet/>
      <dgm:spPr/>
      <dgm:t>
        <a:bodyPr/>
        <a:lstStyle/>
        <a:p>
          <a:endParaRPr lang="pt-BR"/>
        </a:p>
      </dgm:t>
    </dgm:pt>
    <dgm:pt modelId="{30818BB5-680E-4D6B-8EDD-D8D99B40DC2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1200" dirty="0">
            <a:solidFill>
              <a:srgbClr val="020202"/>
            </a:solidFill>
            <a:cs typeface="Calibri"/>
          </a:endParaRPr>
        </a:p>
      </dgm:t>
    </dgm:pt>
    <dgm:pt modelId="{8F7DF8CB-C88A-4157-B4D0-2C2767A9DAB9}" type="parTrans" cxnId="{51BFFECD-7471-4B62-B879-50320B422B40}">
      <dgm:prSet/>
      <dgm:spPr/>
      <dgm:t>
        <a:bodyPr/>
        <a:lstStyle/>
        <a:p>
          <a:endParaRPr lang="pt-BR"/>
        </a:p>
      </dgm:t>
    </dgm:pt>
    <dgm:pt modelId="{A52EA01D-C8D1-4F8F-A7FD-DEFEAB9346C2}" type="sibTrans" cxnId="{51BFFECD-7471-4B62-B879-50320B422B40}">
      <dgm:prSet/>
      <dgm:spPr/>
      <dgm:t>
        <a:bodyPr/>
        <a:lstStyle/>
        <a:p>
          <a:endParaRPr lang="pt-BR"/>
        </a:p>
      </dgm:t>
    </dgm:pt>
    <dgm:pt modelId="{B3F4C11C-AC2B-4614-82A1-207E6199CFC8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b="1" u="sng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Meta 2033:</a:t>
          </a:r>
        </a:p>
      </dgm:t>
    </dgm:pt>
    <dgm:pt modelId="{BCC71AD8-62DA-4A3F-A309-D61D32387206}" type="parTrans" cxnId="{0D1DBA70-8AEE-4616-A78B-A7F50806AC8A}">
      <dgm:prSet/>
      <dgm:spPr/>
      <dgm:t>
        <a:bodyPr/>
        <a:lstStyle/>
        <a:p>
          <a:endParaRPr lang="pt-BR"/>
        </a:p>
      </dgm:t>
    </dgm:pt>
    <dgm:pt modelId="{FA04FB8C-B6E8-405D-A1A0-69A894EAE736}" type="sibTrans" cxnId="{0D1DBA70-8AEE-4616-A78B-A7F50806AC8A}">
      <dgm:prSet/>
      <dgm:spPr/>
      <dgm:t>
        <a:bodyPr/>
        <a:lstStyle/>
        <a:p>
          <a:endParaRPr lang="pt-BR"/>
        </a:p>
      </dgm:t>
    </dgm:pt>
    <dgm:pt modelId="{1FE56644-A3FA-4D1A-8F45-C18C6D0778C8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3% de veículos eletrificados (elétricos e híbridos) com baterias nacionais.</a:t>
          </a:r>
          <a:endParaRPr lang="pt-BR" dirty="0">
            <a:solidFill>
              <a:srgbClr val="020202"/>
            </a:solidFill>
          </a:endParaRPr>
        </a:p>
      </dgm:t>
    </dgm:pt>
    <dgm:pt modelId="{157C228F-6C2D-412F-96F2-D74230CD1553}" type="parTrans" cxnId="{A313DE48-6DEB-44F5-9102-5DBB171DA334}">
      <dgm:prSet/>
      <dgm:spPr/>
      <dgm:t>
        <a:bodyPr/>
        <a:lstStyle/>
        <a:p>
          <a:endParaRPr lang="pt-BR"/>
        </a:p>
      </dgm:t>
    </dgm:pt>
    <dgm:pt modelId="{DE69B64D-4C6A-45FB-A0C8-ABB0F5A23715}" type="sibTrans" cxnId="{A313DE48-6DEB-44F5-9102-5DBB171DA334}">
      <dgm:prSet/>
      <dgm:spPr/>
      <dgm:t>
        <a:bodyPr/>
        <a:lstStyle/>
        <a:p>
          <a:endParaRPr lang="pt-BR"/>
        </a:p>
      </dgm:t>
    </dgm:pt>
    <dgm:pt modelId="{E7170B37-F579-480A-83BC-4CD72BF3F252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2,0 milhões de moradias contratadas pelo MCMV, dos quais 500 mil com fornecimento de energia renovável.</a:t>
          </a:r>
          <a:endParaRPr lang="pt-BR" dirty="0">
            <a:solidFill>
              <a:srgbClr val="020202"/>
            </a:solidFill>
          </a:endParaRPr>
        </a:p>
      </dgm:t>
    </dgm:pt>
    <dgm:pt modelId="{99B29A65-EDD7-4550-8372-571D1F8ADF6E}" type="parTrans" cxnId="{62BDBAB5-F646-4C6A-ADA0-6847CE2DB9EC}">
      <dgm:prSet/>
      <dgm:spPr/>
      <dgm:t>
        <a:bodyPr/>
        <a:lstStyle/>
        <a:p>
          <a:endParaRPr lang="pt-BR"/>
        </a:p>
      </dgm:t>
    </dgm:pt>
    <dgm:pt modelId="{F41C5303-2D4C-4DE8-8B2C-72638A5EB7B1}" type="sibTrans" cxnId="{62BDBAB5-F646-4C6A-ADA0-6847CE2DB9EC}">
      <dgm:prSet/>
      <dgm:spPr/>
      <dgm:t>
        <a:bodyPr/>
        <a:lstStyle/>
        <a:p>
          <a:endParaRPr lang="pt-BR"/>
        </a:p>
      </dgm:t>
    </dgm:pt>
    <dgm:pt modelId="{81DCAC4A-C604-4A1C-90E4-AE190DDD28DE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>
              <a:solidFill>
                <a:srgbClr val="020202"/>
              </a:solidFill>
              <a:cs typeface="Calibri"/>
            </a:rPr>
            <a:t> 6,9 milhões moradias contratadas pelo MCMV, das quais 1,4 milhão com fornecimento de energia renovável.</a:t>
          </a:r>
          <a:endParaRPr lang="pt-BR" b="1" u="sng" dirty="0">
            <a:solidFill>
              <a:srgbClr val="02020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926E81E-11A4-44C2-B2EE-84E595F3291B}" type="parTrans" cxnId="{97545B34-D33A-4911-B387-31BE975E7424}">
      <dgm:prSet/>
      <dgm:spPr/>
      <dgm:t>
        <a:bodyPr/>
        <a:lstStyle/>
        <a:p>
          <a:endParaRPr lang="pt-BR"/>
        </a:p>
      </dgm:t>
    </dgm:pt>
    <dgm:pt modelId="{CC59A54B-F987-4608-9134-2D221470DF91}" type="sibTrans" cxnId="{97545B34-D33A-4911-B387-31BE975E7424}">
      <dgm:prSet/>
      <dgm:spPr/>
      <dgm:t>
        <a:bodyPr/>
        <a:lstStyle/>
        <a:p>
          <a:endParaRPr lang="pt-BR"/>
        </a:p>
      </dgm:t>
    </dgm:pt>
    <dgm:pt modelId="{7C13C3E8-0122-4D21-A5F5-98C16B0FC51E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>
              <a:solidFill>
                <a:srgbClr val="020202"/>
              </a:solidFill>
              <a:cs typeface="Calibri"/>
            </a:rPr>
            <a:t> 33%  veículos eletrificados (elétricos e híbridos) com baterias de fabricação nacional.</a:t>
          </a:r>
          <a:endParaRPr lang="pt-BR" b="1" u="sng" dirty="0">
            <a:solidFill>
              <a:srgbClr val="02020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6219437-C1E6-4266-8F03-5342B2078E28}" type="parTrans" cxnId="{341B6005-B4FF-4FE7-9A4A-A8E9726F642F}">
      <dgm:prSet/>
      <dgm:spPr/>
      <dgm:t>
        <a:bodyPr/>
        <a:lstStyle/>
        <a:p>
          <a:endParaRPr lang="pt-BR"/>
        </a:p>
      </dgm:t>
    </dgm:pt>
    <dgm:pt modelId="{1F041F6F-C3EA-4E19-A444-8DCD6B36C2A4}" type="sibTrans" cxnId="{341B6005-B4FF-4FE7-9A4A-A8E9726F642F}">
      <dgm:prSet/>
      <dgm:spPr/>
      <dgm:t>
        <a:bodyPr/>
        <a:lstStyle/>
        <a:p>
          <a:endParaRPr lang="pt-BR"/>
        </a:p>
      </dgm:t>
    </dgm:pt>
    <dgm:pt modelId="{190B6E5D-CD13-4C7B-B3D7-919D64ADCD47}" type="pres">
      <dgm:prSet presAssocID="{EEBA6898-4BAF-4E04-88E9-07F66DDA9117}" presName="Name0" presStyleCnt="0">
        <dgm:presLayoutVars>
          <dgm:dir/>
          <dgm:animLvl val="lvl"/>
          <dgm:resizeHandles val="exact"/>
        </dgm:presLayoutVars>
      </dgm:prSet>
      <dgm:spPr/>
    </dgm:pt>
    <dgm:pt modelId="{01473622-36AD-41CC-B936-421AD347488A}" type="pres">
      <dgm:prSet presAssocID="{DD63896F-CE26-493B-85B4-C99FC580AA3B}" presName="composite" presStyleCnt="0"/>
      <dgm:spPr/>
    </dgm:pt>
    <dgm:pt modelId="{4D4006AF-BA53-4127-BF15-EA19AD920E5F}" type="pres">
      <dgm:prSet presAssocID="{DD63896F-CE26-493B-85B4-C99FC580AA3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FB84CDC-3E83-4189-98C8-2E8335ED909A}" type="pres">
      <dgm:prSet presAssocID="{DD63896F-CE26-493B-85B4-C99FC580AA3B}" presName="desTx" presStyleLbl="alignAccFollowNode1" presStyleIdx="0" presStyleCnt="3">
        <dgm:presLayoutVars>
          <dgm:bulletEnabled val="1"/>
        </dgm:presLayoutVars>
      </dgm:prSet>
      <dgm:spPr/>
    </dgm:pt>
    <dgm:pt modelId="{53C5A37D-A333-46CA-8DB1-BD94BE633E80}" type="pres">
      <dgm:prSet presAssocID="{4C523760-2C04-4BFF-AA6C-7EA58FE918A3}" presName="space" presStyleCnt="0"/>
      <dgm:spPr/>
    </dgm:pt>
    <dgm:pt modelId="{DEC3B552-71A2-41CD-BA9D-1CC53E844B07}" type="pres">
      <dgm:prSet presAssocID="{C1CE40FC-039A-4304-A416-3B6A233201FD}" presName="composite" presStyleCnt="0"/>
      <dgm:spPr/>
    </dgm:pt>
    <dgm:pt modelId="{25D79758-60E7-470A-886D-ECA9C0E40372}" type="pres">
      <dgm:prSet presAssocID="{C1CE40FC-039A-4304-A416-3B6A233201F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A2C5634-982D-4F7F-A84C-9A34EA216135}" type="pres">
      <dgm:prSet presAssocID="{C1CE40FC-039A-4304-A416-3B6A233201FD}" presName="desTx" presStyleLbl="alignAccFollowNode1" presStyleIdx="1" presStyleCnt="3">
        <dgm:presLayoutVars>
          <dgm:bulletEnabled val="1"/>
        </dgm:presLayoutVars>
      </dgm:prSet>
      <dgm:spPr/>
    </dgm:pt>
    <dgm:pt modelId="{9530BF91-31D1-4848-B3D4-EAFEF051DDE8}" type="pres">
      <dgm:prSet presAssocID="{79E987F4-F07F-493A-8E30-D3061565EBA5}" presName="space" presStyleCnt="0"/>
      <dgm:spPr/>
    </dgm:pt>
    <dgm:pt modelId="{8636BC1D-EDA9-4FD6-AFF6-430BF785C1F7}" type="pres">
      <dgm:prSet presAssocID="{369A01AD-5829-400A-85F4-281520891472}" presName="composite" presStyleCnt="0"/>
      <dgm:spPr/>
    </dgm:pt>
    <dgm:pt modelId="{E01AC2F2-B320-4037-9116-7822BC0EDEA5}" type="pres">
      <dgm:prSet presAssocID="{369A01AD-5829-400A-85F4-28152089147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FE8E3B3-63CE-41DD-8D2E-1EFF3055483A}" type="pres">
      <dgm:prSet presAssocID="{369A01AD-5829-400A-85F4-28152089147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9251200-3CE6-41C8-AB96-FA8AB71D4682}" type="presOf" srcId="{B7BF5C92-6394-4453-BF78-E6A03166FA6E}" destId="{EFE8E3B3-63CE-41DD-8D2E-1EFF3055483A}" srcOrd="0" destOrd="0" presId="urn:microsoft.com/office/officeart/2005/8/layout/hList1"/>
    <dgm:cxn modelId="{8B288500-A1D7-453C-B28C-5530D0109D8E}" type="presOf" srcId="{EEBA6898-4BAF-4E04-88E9-07F66DDA9117}" destId="{190B6E5D-CD13-4C7B-B3D7-919D64ADCD47}" srcOrd="0" destOrd="0" presId="urn:microsoft.com/office/officeart/2005/8/layout/hList1"/>
    <dgm:cxn modelId="{4679C102-B6FE-44DB-A931-A31640A40971}" srcId="{90163AFB-D80D-42F9-89F3-7350BDE72EE8}" destId="{4210FB24-7D13-41AB-9354-884083864C26}" srcOrd="0" destOrd="0" parTransId="{964AAED2-071B-468B-AEA1-01D440CE9D33}" sibTransId="{6364F7B2-6251-447F-8E64-5BB1E269E3CA}"/>
    <dgm:cxn modelId="{341B6005-B4FF-4FE7-9A4A-A8E9726F642F}" srcId="{369A01AD-5829-400A-85F4-281520891472}" destId="{7C13C3E8-0122-4D21-A5F5-98C16B0FC51E}" srcOrd="5" destOrd="0" parTransId="{16219437-C1E6-4266-8F03-5342B2078E28}" sibTransId="{1F041F6F-C3EA-4E19-A444-8DCD6B36C2A4}"/>
    <dgm:cxn modelId="{4D754C0C-291D-4621-A113-BCFA4553099F}" srcId="{DD63896F-CE26-493B-85B4-C99FC580AA3B}" destId="{90163AFB-D80D-42F9-89F3-7350BDE72EE8}" srcOrd="2" destOrd="0" parTransId="{D586DA16-0915-4E7B-906C-A028025A2F66}" sibTransId="{B412C421-9C31-4FD0-8CE7-7B925D25833D}"/>
    <dgm:cxn modelId="{88F53110-13F2-40C9-80A7-22978D9AFDA5}" type="presOf" srcId="{558ACD22-48C3-4E8C-91C3-A2460133107C}" destId="{5FB84CDC-3E83-4189-98C8-2E8335ED909A}" srcOrd="0" destOrd="2" presId="urn:microsoft.com/office/officeart/2005/8/layout/hList1"/>
    <dgm:cxn modelId="{6F61141B-AC92-4A69-8C95-A3B64B388925}" type="presOf" srcId="{DD63896F-CE26-493B-85B4-C99FC580AA3B}" destId="{4D4006AF-BA53-4127-BF15-EA19AD920E5F}" srcOrd="0" destOrd="0" presId="urn:microsoft.com/office/officeart/2005/8/layout/hList1"/>
    <dgm:cxn modelId="{225E9B1F-2315-4FFB-96E1-039EE285B6CE}" srcId="{DD63896F-CE26-493B-85B4-C99FC580AA3B}" destId="{BC14F104-D704-4209-BC3A-E30EEABC142B}" srcOrd="1" destOrd="0" parTransId="{9EF1CC6E-282A-43C7-8DDB-8FD008065AD1}" sibTransId="{4DE6A64C-6398-4829-B12E-0D1E3CF74157}"/>
    <dgm:cxn modelId="{B49CB422-FEA7-458E-B564-5556A6BB0C81}" srcId="{7D490362-EE05-4E96-BF7C-5602DA84B32A}" destId="{21D4EDEE-92B1-4880-BAEF-B5660F08E2CA}" srcOrd="0" destOrd="0" parTransId="{55D83A40-5975-4078-B0DE-DD471871CE8F}" sibTransId="{DEC40DD2-E594-4482-B4D7-2B003DCDE520}"/>
    <dgm:cxn modelId="{DD8EDD2B-F7F5-46F6-BC2B-484C99CE4A9E}" type="presOf" srcId="{BC14F104-D704-4209-BC3A-E30EEABC142B}" destId="{5FB84CDC-3E83-4189-98C8-2E8335ED909A}" srcOrd="0" destOrd="3" presId="urn:microsoft.com/office/officeart/2005/8/layout/hList1"/>
    <dgm:cxn modelId="{97545B34-D33A-4911-B387-31BE975E7424}" srcId="{369A01AD-5829-400A-85F4-281520891472}" destId="{81DCAC4A-C604-4A1C-90E4-AE190DDD28DE}" srcOrd="4" destOrd="0" parTransId="{1926E81E-11A4-44C2-B2EE-84E595F3291B}" sibTransId="{CC59A54B-F987-4608-9134-2D221470DF91}"/>
    <dgm:cxn modelId="{B8F37436-ECF8-4E1C-8BC7-D5DD4143BC52}" type="presOf" srcId="{B3F4C11C-AC2B-4614-82A1-207E6199CFC8}" destId="{EFE8E3B3-63CE-41DD-8D2E-1EFF3055483A}" srcOrd="0" destOrd="3" presId="urn:microsoft.com/office/officeart/2005/8/layout/hList1"/>
    <dgm:cxn modelId="{73621638-147C-473C-850D-D21364617075}" type="presOf" srcId="{E7170B37-F579-480A-83BC-4CD72BF3F252}" destId="{EFE8E3B3-63CE-41DD-8D2E-1EFF3055483A}" srcOrd="0" destOrd="1" presId="urn:microsoft.com/office/officeart/2005/8/layout/hList1"/>
    <dgm:cxn modelId="{0926D93E-A517-4E95-B3D7-40FDD039FBA8}" srcId="{EEBA6898-4BAF-4E04-88E9-07F66DDA9117}" destId="{DD63896F-CE26-493B-85B4-C99FC580AA3B}" srcOrd="0" destOrd="0" parTransId="{59903339-2370-4909-8E41-5A361A80F036}" sibTransId="{4C523760-2C04-4BFF-AA6C-7EA58FE918A3}"/>
    <dgm:cxn modelId="{3B2AE65D-E082-43E8-8A27-E5F643BB5D5D}" type="presOf" srcId="{ED26FFCF-2A61-4867-AE1A-6526C6F2FAC8}" destId="{AA2C5634-982D-4F7F-A84C-9A34EA216135}" srcOrd="0" destOrd="0" presId="urn:microsoft.com/office/officeart/2005/8/layout/hList1"/>
    <dgm:cxn modelId="{F0F37C5F-DFB1-42C6-9AC1-60D8E25441E2}" srcId="{D715A105-28EA-4F55-BB69-BAC36A016516}" destId="{4B8540F5-57A7-412D-BFB1-FAB6694F2C10}" srcOrd="0" destOrd="0" parTransId="{E90EFE19-428B-40C7-931A-763F69758971}" sibTransId="{81FE49C7-1502-4C77-82A2-656E37C67F0B}"/>
    <dgm:cxn modelId="{9B216362-81AE-4673-97D8-EB548554306F}" type="presOf" srcId="{7D490362-EE05-4E96-BF7C-5602DA84B32A}" destId="{AA2C5634-982D-4F7F-A84C-9A34EA216135}" srcOrd="0" destOrd="4" presId="urn:microsoft.com/office/officeart/2005/8/layout/hList1"/>
    <dgm:cxn modelId="{A313DE48-6DEB-44F5-9102-5DBB171DA334}" srcId="{369A01AD-5829-400A-85F4-281520891472}" destId="{1FE56644-A3FA-4D1A-8F45-C18C6D0778C8}" srcOrd="2" destOrd="0" parTransId="{157C228F-6C2D-412F-96F2-D74230CD1553}" sibTransId="{DE69B64D-4C6A-45FB-A0C8-ABB0F5A23715}"/>
    <dgm:cxn modelId="{E52C5269-4C57-4467-BCD9-321D412AB5E3}" srcId="{EEBA6898-4BAF-4E04-88E9-07F66DDA9117}" destId="{C1CE40FC-039A-4304-A416-3B6A233201FD}" srcOrd="1" destOrd="0" parTransId="{8E94A22B-C5B3-439E-AEE9-DBC8C76431B2}" sibTransId="{79E987F4-F07F-493A-8E30-D3061565EBA5}"/>
    <dgm:cxn modelId="{0D1DBA70-8AEE-4616-A78B-A7F50806AC8A}" srcId="{369A01AD-5829-400A-85F4-281520891472}" destId="{B3F4C11C-AC2B-4614-82A1-207E6199CFC8}" srcOrd="3" destOrd="0" parTransId="{BCC71AD8-62DA-4A3F-A309-D61D32387206}" sibTransId="{FA04FB8C-B6E8-405D-A1A0-69A894EAE736}"/>
    <dgm:cxn modelId="{4CECFF71-C3FD-4824-80FC-35A16D9E7927}" type="presOf" srcId="{81DCAC4A-C604-4A1C-90E4-AE190DDD28DE}" destId="{EFE8E3B3-63CE-41DD-8D2E-1EFF3055483A}" srcOrd="0" destOrd="4" presId="urn:microsoft.com/office/officeart/2005/8/layout/hList1"/>
    <dgm:cxn modelId="{BFB03F53-9C2C-46FE-9174-E8DAAC2E6BA7}" type="presOf" srcId="{44161049-CEEA-47B0-BB95-5243C57D0AAB}" destId="{5FB84CDC-3E83-4189-98C8-2E8335ED909A}" srcOrd="0" destOrd="6" presId="urn:microsoft.com/office/officeart/2005/8/layout/hList1"/>
    <dgm:cxn modelId="{2BCBF175-204E-451B-A5E3-537F9618B534}" type="presOf" srcId="{30818BB5-680E-4D6B-8EDD-D8D99B40DC26}" destId="{AA2C5634-982D-4F7F-A84C-9A34EA216135}" srcOrd="0" destOrd="2" presId="urn:microsoft.com/office/officeart/2005/8/layout/hList1"/>
    <dgm:cxn modelId="{DDBED67B-0128-4EB7-BF21-0A4FAA829CA3}" type="presOf" srcId="{00180C08-7664-4271-9E82-12A919619925}" destId="{AA2C5634-982D-4F7F-A84C-9A34EA216135}" srcOrd="0" destOrd="3" presId="urn:microsoft.com/office/officeart/2005/8/layout/hList1"/>
    <dgm:cxn modelId="{8C61167D-A4B0-4CA9-9D5C-CF4733FC007C}" srcId="{D715A105-28EA-4F55-BB69-BAC36A016516}" destId="{558ACD22-48C3-4E8C-91C3-A2460133107C}" srcOrd="1" destOrd="0" parTransId="{13986344-2D6B-4A4F-BA72-C171F33FB794}" sibTransId="{9727B58C-4D4F-4CC4-A020-FBCF8AFF7204}"/>
    <dgm:cxn modelId="{D2B5577D-69C8-436D-8743-B59E4E35E7B6}" type="presOf" srcId="{21D4EDEE-92B1-4880-BAEF-B5660F08E2CA}" destId="{AA2C5634-982D-4F7F-A84C-9A34EA216135}" srcOrd="0" destOrd="5" presId="urn:microsoft.com/office/officeart/2005/8/layout/hList1"/>
    <dgm:cxn modelId="{E49A6780-6F7F-43B6-B031-4618F4AA40B4}" srcId="{C1CE40FC-039A-4304-A416-3B6A233201FD}" destId="{ED26FFCF-2A61-4867-AE1A-6526C6F2FAC8}" srcOrd="0" destOrd="0" parTransId="{3B9C6098-78CA-4BA9-8649-48E0012E26CC}" sibTransId="{6513EB9D-25C9-4070-85D4-0549D38038FB}"/>
    <dgm:cxn modelId="{90A2498F-FD79-497C-981B-4C96D7679020}" type="presOf" srcId="{7C13C3E8-0122-4D21-A5F5-98C16B0FC51E}" destId="{EFE8E3B3-63CE-41DD-8D2E-1EFF3055483A}" srcOrd="0" destOrd="5" presId="urn:microsoft.com/office/officeart/2005/8/layout/hList1"/>
    <dgm:cxn modelId="{AA32BA90-F235-41CC-B8DF-C93313E033C0}" srcId="{90163AFB-D80D-42F9-89F3-7350BDE72EE8}" destId="{44161049-CEEA-47B0-BB95-5243C57D0AAB}" srcOrd="1" destOrd="0" parTransId="{33173088-9C20-454A-A46D-AB2210993DD7}" sibTransId="{702F2159-3D53-401C-BF4B-CAD75460FD1F}"/>
    <dgm:cxn modelId="{3DEA8793-573B-44E6-91FF-9532601D3282}" type="presOf" srcId="{4B8540F5-57A7-412D-BFB1-FAB6694F2C10}" destId="{5FB84CDC-3E83-4189-98C8-2E8335ED909A}" srcOrd="0" destOrd="1" presId="urn:microsoft.com/office/officeart/2005/8/layout/hList1"/>
    <dgm:cxn modelId="{BC5D9AA9-061E-4744-861F-8E3080601B16}" type="presOf" srcId="{D715A105-28EA-4F55-BB69-BAC36A016516}" destId="{5FB84CDC-3E83-4189-98C8-2E8335ED909A}" srcOrd="0" destOrd="0" presId="urn:microsoft.com/office/officeart/2005/8/layout/hList1"/>
    <dgm:cxn modelId="{86B299AB-3CB3-41AE-BD21-A85D7E63B34C}" srcId="{ED26FFCF-2A61-4867-AE1A-6526C6F2FAC8}" destId="{3503435F-8B26-4710-84E3-F75911B4B72D}" srcOrd="0" destOrd="0" parTransId="{D60A1E45-EC17-4CB8-8B39-D33E10541132}" sibTransId="{2F0350FE-F190-40BB-AE33-B0DB65751022}"/>
    <dgm:cxn modelId="{70C6E3B2-74B0-40C4-B4AF-C63248863799}" type="presOf" srcId="{90163AFB-D80D-42F9-89F3-7350BDE72EE8}" destId="{5FB84CDC-3E83-4189-98C8-2E8335ED909A}" srcOrd="0" destOrd="4" presId="urn:microsoft.com/office/officeart/2005/8/layout/hList1"/>
    <dgm:cxn modelId="{62BDBAB5-F646-4C6A-ADA0-6847CE2DB9EC}" srcId="{369A01AD-5829-400A-85F4-281520891472}" destId="{E7170B37-F579-480A-83BC-4CD72BF3F252}" srcOrd="1" destOrd="0" parTransId="{99B29A65-EDD7-4550-8372-571D1F8ADF6E}" sibTransId="{F41C5303-2D4C-4DE8-8B2C-72638A5EB7B1}"/>
    <dgm:cxn modelId="{FBFC26B8-1439-46FD-B3F3-8985E29B93CB}" srcId="{369A01AD-5829-400A-85F4-281520891472}" destId="{B7BF5C92-6394-4453-BF78-E6A03166FA6E}" srcOrd="0" destOrd="0" parTransId="{152E6CEB-9721-46F5-B060-2ECE7EE4803A}" sibTransId="{FEDABC54-7A2B-49B7-8A7D-3A31DCF14CA4}"/>
    <dgm:cxn modelId="{71AB6EBE-C64C-4F8D-8897-A3B7181599FC}" srcId="{DD63896F-CE26-493B-85B4-C99FC580AA3B}" destId="{D715A105-28EA-4F55-BB69-BAC36A016516}" srcOrd="0" destOrd="0" parTransId="{61D6D17D-4474-48FA-A62F-4C7B4C72C68F}" sibTransId="{F0AF01AB-0AB0-4A07-9D3D-767215CB60A3}"/>
    <dgm:cxn modelId="{51BFFECD-7471-4B62-B879-50320B422B40}" srcId="{C1CE40FC-039A-4304-A416-3B6A233201FD}" destId="{30818BB5-680E-4D6B-8EDD-D8D99B40DC26}" srcOrd="1" destOrd="0" parTransId="{8F7DF8CB-C88A-4157-B4D0-2C2767A9DAB9}" sibTransId="{A52EA01D-C8D1-4F8F-A7FD-DEFEAB9346C2}"/>
    <dgm:cxn modelId="{381B68D0-9209-42DA-9032-F3995A9C9DD8}" srcId="{C1CE40FC-039A-4304-A416-3B6A233201FD}" destId="{7D490362-EE05-4E96-BF7C-5602DA84B32A}" srcOrd="3" destOrd="0" parTransId="{ED86E0A7-E9EA-4642-8798-FC552B206B96}" sibTransId="{0AF15584-D260-40BD-BA6C-645562A80983}"/>
    <dgm:cxn modelId="{09E423D4-25A1-4D88-9D1F-F1F3DAA357C1}" type="presOf" srcId="{369A01AD-5829-400A-85F4-281520891472}" destId="{E01AC2F2-B320-4037-9116-7822BC0EDEA5}" srcOrd="0" destOrd="0" presId="urn:microsoft.com/office/officeart/2005/8/layout/hList1"/>
    <dgm:cxn modelId="{2BDED2D4-B8AE-45B1-BF80-EDAF2AD1F314}" type="presOf" srcId="{4210FB24-7D13-41AB-9354-884083864C26}" destId="{5FB84CDC-3E83-4189-98C8-2E8335ED909A}" srcOrd="0" destOrd="5" presId="urn:microsoft.com/office/officeart/2005/8/layout/hList1"/>
    <dgm:cxn modelId="{3B3DA3D8-CBC7-4EF2-B25C-61E52C301DD6}" type="presOf" srcId="{1FE56644-A3FA-4D1A-8F45-C18C6D0778C8}" destId="{EFE8E3B3-63CE-41DD-8D2E-1EFF3055483A}" srcOrd="0" destOrd="2" presId="urn:microsoft.com/office/officeart/2005/8/layout/hList1"/>
    <dgm:cxn modelId="{2C5AA9E9-3B15-4518-BBAD-80B7268023A0}" type="presOf" srcId="{C1CE40FC-039A-4304-A416-3B6A233201FD}" destId="{25D79758-60E7-470A-886D-ECA9C0E40372}" srcOrd="0" destOrd="0" presId="urn:microsoft.com/office/officeart/2005/8/layout/hList1"/>
    <dgm:cxn modelId="{34CBBDF5-A60B-4542-A643-566D0FA1D179}" srcId="{EEBA6898-4BAF-4E04-88E9-07F66DDA9117}" destId="{369A01AD-5829-400A-85F4-281520891472}" srcOrd="2" destOrd="0" parTransId="{71E0107F-75EA-4637-84CC-5D339F82D680}" sibTransId="{B6478E4E-BB4B-4EAA-A7BB-4F94DCA84DD9}"/>
    <dgm:cxn modelId="{53BFAAF6-9F73-4AE4-8AAF-0A5A97D6B4A9}" srcId="{C1CE40FC-039A-4304-A416-3B6A233201FD}" destId="{00180C08-7664-4271-9E82-12A919619925}" srcOrd="2" destOrd="0" parTransId="{25418C92-B411-4B4B-83FF-665E34B22226}" sibTransId="{1DAB1010-FA7B-40EE-B9F1-D6201B9AA310}"/>
    <dgm:cxn modelId="{481D90FE-55F2-41C7-BA46-E6D56D82DFEF}" type="presOf" srcId="{3503435F-8B26-4710-84E3-F75911B4B72D}" destId="{AA2C5634-982D-4F7F-A84C-9A34EA216135}" srcOrd="0" destOrd="1" presId="urn:microsoft.com/office/officeart/2005/8/layout/hList1"/>
    <dgm:cxn modelId="{055990D8-45C0-4E5E-AC8F-6CB73DD435B4}" type="presParOf" srcId="{190B6E5D-CD13-4C7B-B3D7-919D64ADCD47}" destId="{01473622-36AD-41CC-B936-421AD347488A}" srcOrd="0" destOrd="0" presId="urn:microsoft.com/office/officeart/2005/8/layout/hList1"/>
    <dgm:cxn modelId="{7F3A9AB0-E0A6-4FC1-8910-B0A1B0A8275D}" type="presParOf" srcId="{01473622-36AD-41CC-B936-421AD347488A}" destId="{4D4006AF-BA53-4127-BF15-EA19AD920E5F}" srcOrd="0" destOrd="0" presId="urn:microsoft.com/office/officeart/2005/8/layout/hList1"/>
    <dgm:cxn modelId="{0D1EBBB4-ED9D-4BE5-939F-AB8FB994F4FB}" type="presParOf" srcId="{01473622-36AD-41CC-B936-421AD347488A}" destId="{5FB84CDC-3E83-4189-98C8-2E8335ED909A}" srcOrd="1" destOrd="0" presId="urn:microsoft.com/office/officeart/2005/8/layout/hList1"/>
    <dgm:cxn modelId="{2164297B-2E55-4A4D-839D-0755B3893DBC}" type="presParOf" srcId="{190B6E5D-CD13-4C7B-B3D7-919D64ADCD47}" destId="{53C5A37D-A333-46CA-8DB1-BD94BE633E80}" srcOrd="1" destOrd="0" presId="urn:microsoft.com/office/officeart/2005/8/layout/hList1"/>
    <dgm:cxn modelId="{1A266562-5F22-4E88-B581-ECB8088423D6}" type="presParOf" srcId="{190B6E5D-CD13-4C7B-B3D7-919D64ADCD47}" destId="{DEC3B552-71A2-41CD-BA9D-1CC53E844B07}" srcOrd="2" destOrd="0" presId="urn:microsoft.com/office/officeart/2005/8/layout/hList1"/>
    <dgm:cxn modelId="{AA4C7037-C21A-4DF9-8712-D5ED897F19F9}" type="presParOf" srcId="{DEC3B552-71A2-41CD-BA9D-1CC53E844B07}" destId="{25D79758-60E7-470A-886D-ECA9C0E40372}" srcOrd="0" destOrd="0" presId="urn:microsoft.com/office/officeart/2005/8/layout/hList1"/>
    <dgm:cxn modelId="{5C8EC9F8-1D79-429F-8EC5-E45D5AB2F3F2}" type="presParOf" srcId="{DEC3B552-71A2-41CD-BA9D-1CC53E844B07}" destId="{AA2C5634-982D-4F7F-A84C-9A34EA216135}" srcOrd="1" destOrd="0" presId="urn:microsoft.com/office/officeart/2005/8/layout/hList1"/>
    <dgm:cxn modelId="{88A2126C-C317-4B1A-B921-4292E6D63112}" type="presParOf" srcId="{190B6E5D-CD13-4C7B-B3D7-919D64ADCD47}" destId="{9530BF91-31D1-4848-B3D4-EAFEF051DDE8}" srcOrd="3" destOrd="0" presId="urn:microsoft.com/office/officeart/2005/8/layout/hList1"/>
    <dgm:cxn modelId="{2321C366-E99C-471A-8A60-10F9B1FD659D}" type="presParOf" srcId="{190B6E5D-CD13-4C7B-B3D7-919D64ADCD47}" destId="{8636BC1D-EDA9-4FD6-AFF6-430BF785C1F7}" srcOrd="4" destOrd="0" presId="urn:microsoft.com/office/officeart/2005/8/layout/hList1"/>
    <dgm:cxn modelId="{3EA77A64-D964-4645-8A8C-1540AB193236}" type="presParOf" srcId="{8636BC1D-EDA9-4FD6-AFF6-430BF785C1F7}" destId="{E01AC2F2-B320-4037-9116-7822BC0EDEA5}" srcOrd="0" destOrd="0" presId="urn:microsoft.com/office/officeart/2005/8/layout/hList1"/>
    <dgm:cxn modelId="{46EFE325-D0FD-443B-89CF-B390A209C9A2}" type="presParOf" srcId="{8636BC1D-EDA9-4FD6-AFF6-430BF785C1F7}" destId="{EFE8E3B3-63CE-41DD-8D2E-1EFF305548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BA6898-4BAF-4E04-88E9-07F66DDA9117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DD63896F-CE26-493B-85B4-C99FC580AA3B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Missão 4: </a:t>
          </a: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Transformação digital da indústria para ampliar a produtividade</a:t>
          </a:r>
          <a:r>
            <a:rPr lang="pt-BR" sz="1100" b="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.</a:t>
          </a:r>
        </a:p>
      </dgm:t>
    </dgm:pt>
    <dgm:pt modelId="{59903339-2370-4909-8E41-5A361A80F036}" type="parTrans" cxnId="{0926D93E-A517-4E95-B3D7-40FDD039FBA8}">
      <dgm:prSet/>
      <dgm:spPr/>
      <dgm:t>
        <a:bodyPr/>
        <a:lstStyle/>
        <a:p>
          <a:endParaRPr lang="pt-BR"/>
        </a:p>
      </dgm:t>
    </dgm:pt>
    <dgm:pt modelId="{4C523760-2C04-4BFF-AA6C-7EA58FE918A3}" type="sibTrans" cxnId="{0926D93E-A517-4E95-B3D7-40FDD039FBA8}">
      <dgm:prSet/>
      <dgm:spPr/>
      <dgm:t>
        <a:bodyPr/>
        <a:lstStyle/>
        <a:p>
          <a:endParaRPr lang="pt-BR"/>
        </a:p>
      </dgm:t>
    </dgm:pt>
    <dgm:pt modelId="{D715A105-28EA-4F55-BB69-BAC36A016516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1400" b="1" u="sng" dirty="0">
              <a:solidFill>
                <a:srgbClr val="020202"/>
              </a:solidFill>
              <a:cs typeface="Calibri"/>
            </a:rPr>
            <a:t>Meta 2026:</a:t>
          </a:r>
          <a:endParaRPr lang="pt-BR" sz="1400" dirty="0">
            <a:solidFill>
              <a:srgbClr val="020202"/>
            </a:solidFill>
          </a:endParaRPr>
        </a:p>
      </dgm:t>
    </dgm:pt>
    <dgm:pt modelId="{61D6D17D-4474-48FA-A62F-4C7B4C72C68F}" type="parTrans" cxnId="{71AB6EBE-C64C-4F8D-8897-A3B7181599FC}">
      <dgm:prSet/>
      <dgm:spPr/>
      <dgm:t>
        <a:bodyPr/>
        <a:lstStyle/>
        <a:p>
          <a:endParaRPr lang="pt-BR"/>
        </a:p>
      </dgm:t>
    </dgm:pt>
    <dgm:pt modelId="{F0AF01AB-0AB0-4A07-9D3D-767215CB60A3}" type="sibTrans" cxnId="{71AB6EBE-C64C-4F8D-8897-A3B7181599FC}">
      <dgm:prSet/>
      <dgm:spPr/>
      <dgm:t>
        <a:bodyPr/>
        <a:lstStyle/>
        <a:p>
          <a:endParaRPr lang="pt-BR"/>
        </a:p>
      </dgm:t>
    </dgm:pt>
    <dgm:pt modelId="{C1CE40FC-039A-4304-A416-3B6A233201F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Missão 5: </a:t>
          </a: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Bioeconomia, descarbonização e transição e segurança energéticas para garantir os recursos para as gerações futuras</a:t>
          </a:r>
        </a:p>
      </dgm:t>
    </dgm:pt>
    <dgm:pt modelId="{8E94A22B-C5B3-439E-AEE9-DBC8C76431B2}" type="parTrans" cxnId="{E52C5269-4C57-4467-BCD9-321D412AB5E3}">
      <dgm:prSet/>
      <dgm:spPr/>
      <dgm:t>
        <a:bodyPr/>
        <a:lstStyle/>
        <a:p>
          <a:endParaRPr lang="pt-BR"/>
        </a:p>
      </dgm:t>
    </dgm:pt>
    <dgm:pt modelId="{79E987F4-F07F-493A-8E30-D3061565EBA5}" type="sibTrans" cxnId="{E52C5269-4C57-4467-BCD9-321D412AB5E3}">
      <dgm:prSet/>
      <dgm:spPr/>
      <dgm:t>
        <a:bodyPr/>
        <a:lstStyle/>
        <a:p>
          <a:endParaRPr lang="pt-BR"/>
        </a:p>
      </dgm:t>
    </dgm:pt>
    <dgm:pt modelId="{ED26FFCF-2A61-4867-AE1A-6526C6F2FAC8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kumimoji="0" lang="pt-BR" b="1" i="0" u="sng" strike="noStrike" cap="none" spc="0" normalizeH="0" baseline="0" noProof="0" dirty="0">
              <a:ln/>
              <a:solidFill>
                <a:srgbClr val="020202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rPr>
            <a:t>Meta 2026:</a:t>
          </a:r>
          <a:endParaRPr lang="pt-BR" dirty="0">
            <a:solidFill>
              <a:srgbClr val="020202"/>
            </a:solidFill>
          </a:endParaRPr>
        </a:p>
      </dgm:t>
    </dgm:pt>
    <dgm:pt modelId="{3B9C6098-78CA-4BA9-8649-48E0012E26CC}" type="parTrans" cxnId="{E49A6780-6F7F-43B6-B031-4618F4AA40B4}">
      <dgm:prSet/>
      <dgm:spPr/>
      <dgm:t>
        <a:bodyPr/>
        <a:lstStyle/>
        <a:p>
          <a:endParaRPr lang="pt-BR"/>
        </a:p>
      </dgm:t>
    </dgm:pt>
    <dgm:pt modelId="{6513EB9D-25C9-4070-85D4-0549D38038FB}" type="sibTrans" cxnId="{E49A6780-6F7F-43B6-B031-4618F4AA40B4}">
      <dgm:prSet/>
      <dgm:spPr/>
      <dgm:t>
        <a:bodyPr/>
        <a:lstStyle/>
        <a:p>
          <a:endParaRPr lang="pt-BR"/>
        </a:p>
      </dgm:t>
    </dgm:pt>
    <dgm:pt modelId="{369A01AD-5829-400A-85F4-28152089147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400" b="1" dirty="0">
              <a:solidFill>
                <a:srgbClr val="020202"/>
              </a:solidFill>
            </a:rPr>
            <a:t>Missão 6: </a:t>
          </a:r>
        </a:p>
        <a:p>
          <a:r>
            <a:rPr lang="pt-BR" sz="1400" b="0" dirty="0">
              <a:solidFill>
                <a:srgbClr val="020202"/>
              </a:solidFill>
            </a:rPr>
            <a:t>Tecnologias de interesse para a soberania nacional</a:t>
          </a:r>
        </a:p>
        <a:p>
          <a:endParaRPr lang="pt-BR" sz="1000" b="0" dirty="0"/>
        </a:p>
      </dgm:t>
    </dgm:pt>
    <dgm:pt modelId="{71E0107F-75EA-4637-84CC-5D339F82D680}" type="parTrans" cxnId="{34CBBDF5-A60B-4542-A643-566D0FA1D179}">
      <dgm:prSet/>
      <dgm:spPr/>
      <dgm:t>
        <a:bodyPr/>
        <a:lstStyle/>
        <a:p>
          <a:endParaRPr lang="pt-BR"/>
        </a:p>
      </dgm:t>
    </dgm:pt>
    <dgm:pt modelId="{B6478E4E-BB4B-4EAA-A7BB-4F94DCA84DD9}" type="sibTrans" cxnId="{34CBBDF5-A60B-4542-A643-566D0FA1D179}">
      <dgm:prSet/>
      <dgm:spPr/>
      <dgm:t>
        <a:bodyPr/>
        <a:lstStyle/>
        <a:p>
          <a:endParaRPr lang="pt-BR"/>
        </a:p>
      </dgm:t>
    </dgm:pt>
    <dgm:pt modelId="{B7BF5C92-6394-4453-BF78-E6A03166FA6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200" b="1" dirty="0">
              <a:solidFill>
                <a:srgbClr val="020202"/>
              </a:solidFill>
              <a:cs typeface="Calibri"/>
            </a:rPr>
            <a:t>Meta 2026:</a:t>
          </a:r>
          <a:endParaRPr lang="pt-BR" sz="1200" b="1" dirty="0">
            <a:solidFill>
              <a:srgbClr val="020202"/>
            </a:solidFill>
          </a:endParaRPr>
        </a:p>
      </dgm:t>
    </dgm:pt>
    <dgm:pt modelId="{152E6CEB-9721-46F5-B060-2ECE7EE4803A}" type="parTrans" cxnId="{FBFC26B8-1439-46FD-B3F3-8985E29B93CB}">
      <dgm:prSet/>
      <dgm:spPr/>
      <dgm:t>
        <a:bodyPr/>
        <a:lstStyle/>
        <a:p>
          <a:endParaRPr lang="pt-BR"/>
        </a:p>
      </dgm:t>
    </dgm:pt>
    <dgm:pt modelId="{FEDABC54-7A2B-49B7-8A7D-3A31DCF14CA4}" type="sibTrans" cxnId="{FBFC26B8-1439-46FD-B3F3-8985E29B93CB}">
      <dgm:prSet/>
      <dgm:spPr/>
      <dgm:t>
        <a:bodyPr/>
        <a:lstStyle/>
        <a:p>
          <a:endParaRPr lang="pt-BR"/>
        </a:p>
      </dgm:t>
    </dgm:pt>
    <dgm:pt modelId="{4CA7F0F6-FD34-4749-A9B1-FDC03C7BB3F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endParaRPr lang="pt-BR" sz="1400" dirty="0">
            <a:solidFill>
              <a:srgbClr val="020202"/>
            </a:solidFill>
            <a:cs typeface="Calibri"/>
          </a:endParaRPr>
        </a:p>
      </dgm:t>
    </dgm:pt>
    <dgm:pt modelId="{B92F3969-A7F0-4854-A1E4-74075231BC98}" type="parTrans" cxnId="{11FFBABC-C2EA-48C2-94C7-7047D22B66B4}">
      <dgm:prSet/>
      <dgm:spPr/>
      <dgm:t>
        <a:bodyPr/>
        <a:lstStyle/>
        <a:p>
          <a:endParaRPr lang="pt-BR"/>
        </a:p>
      </dgm:t>
    </dgm:pt>
    <dgm:pt modelId="{FB08DDAB-F78E-4B1E-B67B-FA3C7B444239}" type="sibTrans" cxnId="{11FFBABC-C2EA-48C2-94C7-7047D22B66B4}">
      <dgm:prSet/>
      <dgm:spPr/>
      <dgm:t>
        <a:bodyPr/>
        <a:lstStyle/>
        <a:p>
          <a:endParaRPr lang="pt-BR"/>
        </a:p>
      </dgm:t>
    </dgm:pt>
    <dgm:pt modelId="{D41C3DDE-DCA1-49A9-B1DE-D2CA4FF96A5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1400" b="1" u="sng" dirty="0">
              <a:solidFill>
                <a:srgbClr val="020202"/>
              </a:solidFill>
              <a:cs typeface="Calibri"/>
            </a:rPr>
            <a:t>Meta 2033:</a:t>
          </a:r>
          <a:endParaRPr lang="pt-BR" sz="1400" dirty="0">
            <a:solidFill>
              <a:srgbClr val="020202"/>
            </a:solidFill>
            <a:cs typeface="Calibri"/>
          </a:endParaRPr>
        </a:p>
      </dgm:t>
    </dgm:pt>
    <dgm:pt modelId="{BA1F7560-957F-454A-9088-C658C6748BE8}" type="parTrans" cxnId="{C7CE373F-65A6-4343-B578-19690FB66BEA}">
      <dgm:prSet/>
      <dgm:spPr/>
      <dgm:t>
        <a:bodyPr/>
        <a:lstStyle/>
        <a:p>
          <a:endParaRPr lang="pt-BR"/>
        </a:p>
      </dgm:t>
    </dgm:pt>
    <dgm:pt modelId="{B3CFA1C5-F251-400C-B2CA-535BD8737FE8}" type="sibTrans" cxnId="{C7CE373F-65A6-4343-B578-19690FB66BEA}">
      <dgm:prSet/>
      <dgm:spPr/>
      <dgm:t>
        <a:bodyPr/>
        <a:lstStyle/>
        <a:p>
          <a:endParaRPr lang="pt-BR"/>
        </a:p>
      </dgm:t>
    </dgm:pt>
    <dgm:pt modelId="{7BCA71E1-8950-4EFB-820F-367A9DB2CD65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endParaRPr kumimoji="0" lang="pt-BR" i="0" u="none" strike="noStrike" cap="none" spc="0" normalizeH="0" baseline="0" noProof="0" dirty="0">
            <a:ln>
              <a:noFill/>
            </a:ln>
            <a:solidFill>
              <a:srgbClr val="020202"/>
            </a:solidFill>
            <a:effectLst/>
            <a:uLnTx/>
            <a:uFillTx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B062CA2-BD28-4605-9658-0D565FF41E0A}" type="parTrans" cxnId="{17D0F7C0-1433-46EC-84C1-98B8DA3BC93D}">
      <dgm:prSet/>
      <dgm:spPr/>
      <dgm:t>
        <a:bodyPr/>
        <a:lstStyle/>
        <a:p>
          <a:endParaRPr lang="pt-BR"/>
        </a:p>
      </dgm:t>
    </dgm:pt>
    <dgm:pt modelId="{DF32A1F5-6AA1-465C-9E96-65BFE4030AEC}" type="sibTrans" cxnId="{17D0F7C0-1433-46EC-84C1-98B8DA3BC93D}">
      <dgm:prSet/>
      <dgm:spPr/>
      <dgm:t>
        <a:bodyPr/>
        <a:lstStyle/>
        <a:p>
          <a:endParaRPr lang="pt-BR"/>
        </a:p>
      </dgm:t>
    </dgm:pt>
    <dgm:pt modelId="{880C567E-071D-49AE-B982-391081D22C4A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b="1" u="sng" dirty="0">
              <a:solidFill>
                <a:srgbClr val="020202"/>
              </a:solidFill>
              <a:ea typeface="Open Sans" panose="020B0606030504020204" pitchFamily="34" charset="0"/>
              <a:cs typeface="Open Sans" panose="020B0606030504020204" pitchFamily="34" charset="0"/>
            </a:rPr>
            <a:t>Meta 2033:</a:t>
          </a:r>
        </a:p>
      </dgm:t>
    </dgm:pt>
    <dgm:pt modelId="{623DDABD-BEE7-4038-B7D7-E88BB89480E1}" type="parTrans" cxnId="{EEE95FFA-8CC3-4152-8075-5C78AC4DBD99}">
      <dgm:prSet/>
      <dgm:spPr/>
      <dgm:t>
        <a:bodyPr/>
        <a:lstStyle/>
        <a:p>
          <a:endParaRPr lang="pt-BR"/>
        </a:p>
      </dgm:t>
    </dgm:pt>
    <dgm:pt modelId="{06792F93-8C9A-456E-9787-561AE209D62D}" type="sibTrans" cxnId="{EEE95FFA-8CC3-4152-8075-5C78AC4DBD99}">
      <dgm:prSet/>
      <dgm:spPr/>
      <dgm:t>
        <a:bodyPr/>
        <a:lstStyle/>
        <a:p>
          <a:endParaRPr lang="pt-BR"/>
        </a:p>
      </dgm:t>
    </dgm:pt>
    <dgm:pt modelId="{82E21260-A47F-4959-9980-DA036A6A80F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pt-BR" sz="1200" dirty="0">
            <a:solidFill>
              <a:srgbClr val="020202"/>
            </a:solidFill>
            <a:cs typeface="Calibri"/>
          </a:endParaRPr>
        </a:p>
      </dgm:t>
    </dgm:pt>
    <dgm:pt modelId="{B43581CE-A569-4FBB-A1B2-81B04D7B5CDF}" type="parTrans" cxnId="{A1A07E77-F462-4C3D-8C73-5F05829682AB}">
      <dgm:prSet/>
      <dgm:spPr/>
      <dgm:t>
        <a:bodyPr/>
        <a:lstStyle/>
        <a:p>
          <a:endParaRPr lang="pt-BR"/>
        </a:p>
      </dgm:t>
    </dgm:pt>
    <dgm:pt modelId="{C073F7CE-518B-4226-A807-5038D4449E79}" type="sibTrans" cxnId="{A1A07E77-F462-4C3D-8C73-5F05829682AB}">
      <dgm:prSet/>
      <dgm:spPr/>
      <dgm:t>
        <a:bodyPr/>
        <a:lstStyle/>
        <a:p>
          <a:endParaRPr lang="pt-BR"/>
        </a:p>
      </dgm:t>
    </dgm:pt>
    <dgm:pt modelId="{A9FCFEC9-3B3D-4EEC-8E10-25FA9F3909C0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200" b="1" dirty="0">
              <a:solidFill>
                <a:srgbClr val="020202"/>
              </a:solidFill>
              <a:cs typeface="Calibri"/>
            </a:rPr>
            <a:t>Meta 2033:</a:t>
          </a:r>
        </a:p>
      </dgm:t>
    </dgm:pt>
    <dgm:pt modelId="{7AA70454-C395-475D-BB0D-44E1A58937B3}" type="parTrans" cxnId="{FE4F649C-BDF6-43B7-BCD3-21B51AA552D4}">
      <dgm:prSet/>
      <dgm:spPr/>
      <dgm:t>
        <a:bodyPr/>
        <a:lstStyle/>
        <a:p>
          <a:endParaRPr lang="pt-BR"/>
        </a:p>
      </dgm:t>
    </dgm:pt>
    <dgm:pt modelId="{A22033D1-1B78-46A3-979A-727182FEC94B}" type="sibTrans" cxnId="{FE4F649C-BDF6-43B7-BCD3-21B51AA552D4}">
      <dgm:prSet/>
      <dgm:spPr/>
      <dgm:t>
        <a:bodyPr/>
        <a:lstStyle/>
        <a:p>
          <a:endParaRPr lang="pt-BR"/>
        </a:p>
      </dgm:t>
    </dgm:pt>
    <dgm:pt modelId="{0F84EF29-F5FD-442B-97FC-02D1AB15A64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sz="1400" dirty="0">
              <a:solidFill>
                <a:srgbClr val="020202"/>
              </a:solidFill>
              <a:cs typeface="Calibri"/>
            </a:rPr>
            <a:t> Transformar digitalmente 25%. </a:t>
          </a:r>
          <a:endParaRPr lang="pt-BR" sz="1400" dirty="0">
            <a:solidFill>
              <a:srgbClr val="020202"/>
            </a:solidFill>
          </a:endParaRPr>
        </a:p>
      </dgm:t>
    </dgm:pt>
    <dgm:pt modelId="{3E44E179-965E-47AA-A380-AFCC1F0BD379}" type="parTrans" cxnId="{8550AADE-7A06-454C-B515-C0BC86DF8D97}">
      <dgm:prSet/>
      <dgm:spPr/>
      <dgm:t>
        <a:bodyPr/>
        <a:lstStyle/>
        <a:p>
          <a:endParaRPr lang="pt-BR"/>
        </a:p>
      </dgm:t>
    </dgm:pt>
    <dgm:pt modelId="{785146E5-3504-433D-95EE-06E648B3ACB3}" type="sibTrans" cxnId="{8550AADE-7A06-454C-B515-C0BC86DF8D97}">
      <dgm:prSet/>
      <dgm:spPr/>
      <dgm:t>
        <a:bodyPr/>
        <a:lstStyle/>
        <a:p>
          <a:endParaRPr lang="pt-BR"/>
        </a:p>
      </dgm:t>
    </dgm:pt>
    <dgm:pt modelId="{58A9F752-5FF1-4E84-BBA5-6AE43A2BB5C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sz="1400" dirty="0">
              <a:solidFill>
                <a:srgbClr val="020202"/>
              </a:solidFill>
              <a:cs typeface="Calibri"/>
            </a:rPr>
            <a:t> Transformar digitalmente 50%.</a:t>
          </a:r>
        </a:p>
      </dgm:t>
    </dgm:pt>
    <dgm:pt modelId="{9A6712CC-FE81-401F-B61C-E1CA91B1A778}" type="parTrans" cxnId="{A97D349D-F577-494E-AD00-5DEF1EE6D8C6}">
      <dgm:prSet/>
      <dgm:spPr/>
      <dgm:t>
        <a:bodyPr/>
        <a:lstStyle/>
        <a:p>
          <a:endParaRPr lang="pt-BR"/>
        </a:p>
      </dgm:t>
    </dgm:pt>
    <dgm:pt modelId="{A8760258-8EE2-4212-A5E3-C3C762863D48}" type="sibTrans" cxnId="{A97D349D-F577-494E-AD00-5DEF1EE6D8C6}">
      <dgm:prSet/>
      <dgm:spPr/>
      <dgm:t>
        <a:bodyPr/>
        <a:lstStyle/>
        <a:p>
          <a:endParaRPr lang="pt-BR"/>
        </a:p>
      </dgm:t>
    </dgm:pt>
    <dgm:pt modelId="{90A07A51-CE30-4058-AAC3-F143957E0D43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kumimoji="0" lang="pt-BR" i="0" u="none" strike="noStrike" cap="none" spc="0" normalizeH="0" baseline="0" noProof="0" dirty="0">
              <a:ln/>
              <a:solidFill>
                <a:srgbClr val="020202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rPr>
            <a:t> Ampliar em 27% a participação dos biocombustíveis e elétricos na matriz energética</a:t>
          </a:r>
          <a:endParaRPr lang="pt-BR" dirty="0">
            <a:solidFill>
              <a:srgbClr val="020202"/>
            </a:solidFill>
          </a:endParaRPr>
        </a:p>
      </dgm:t>
    </dgm:pt>
    <dgm:pt modelId="{FB6B4D9D-E132-4A7F-AC75-355794E267E7}" type="parTrans" cxnId="{9EB50524-F947-4E7C-B942-736DC8279E57}">
      <dgm:prSet/>
      <dgm:spPr/>
      <dgm:t>
        <a:bodyPr/>
        <a:lstStyle/>
        <a:p>
          <a:endParaRPr lang="pt-BR"/>
        </a:p>
      </dgm:t>
    </dgm:pt>
    <dgm:pt modelId="{026BB7D9-2CFA-401A-BAC4-818BCA42CD35}" type="sibTrans" cxnId="{9EB50524-F947-4E7C-B942-736DC8279E57}">
      <dgm:prSet/>
      <dgm:spPr/>
      <dgm:t>
        <a:bodyPr/>
        <a:lstStyle/>
        <a:p>
          <a:endParaRPr lang="pt-BR"/>
        </a:p>
      </dgm:t>
    </dgm:pt>
    <dgm:pt modelId="{F073B7E6-F0EC-4F6D-80B8-27F9849675A4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kumimoji="0" lang="pt-BR" i="0" u="none" strike="noStrike" cap="none" spc="0" normalizeH="0" baseline="0" noProof="0" dirty="0">
              <a:ln/>
              <a:solidFill>
                <a:srgbClr val="020202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rPr>
            <a:t> Ampliar o uso tecnológico e sustentável da biodiversidade pela indústria em 10%</a:t>
          </a:r>
          <a:endParaRPr lang="pt-BR" dirty="0">
            <a:solidFill>
              <a:srgbClr val="020202"/>
            </a:solidFill>
          </a:endParaRPr>
        </a:p>
      </dgm:t>
    </dgm:pt>
    <dgm:pt modelId="{5CBD7F11-C748-4E09-9F37-B6D338E2F80E}" type="parTrans" cxnId="{652933A4-4F17-4093-8520-810A7086F896}">
      <dgm:prSet/>
      <dgm:spPr/>
      <dgm:t>
        <a:bodyPr/>
        <a:lstStyle/>
        <a:p>
          <a:endParaRPr lang="pt-BR"/>
        </a:p>
      </dgm:t>
    </dgm:pt>
    <dgm:pt modelId="{26D55637-7091-4CE7-805D-49F558647FE2}" type="sibTrans" cxnId="{652933A4-4F17-4093-8520-810A7086F896}">
      <dgm:prSet/>
      <dgm:spPr/>
      <dgm:t>
        <a:bodyPr/>
        <a:lstStyle/>
        <a:p>
          <a:endParaRPr lang="pt-BR"/>
        </a:p>
      </dgm:t>
    </dgm:pt>
    <dgm:pt modelId="{EC386B44-E385-4D89-9DBE-66201A78BF37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>
              <a:solidFill>
                <a:srgbClr val="020202"/>
              </a:solidFill>
              <a:ea typeface="Open Sans" panose="020B0606030504020204" pitchFamily="34" charset="0"/>
              <a:cs typeface="Open Sans" panose="020B0606030504020204" pitchFamily="34" charset="0"/>
            </a:rPr>
            <a:t> Ampliar em 50% a participação dos biocombustíveis e elétricos na matriz energética de transporte.</a:t>
          </a:r>
          <a:endParaRPr lang="pt-BR" b="1" u="sng" dirty="0">
            <a:solidFill>
              <a:srgbClr val="020202"/>
            </a:solidFill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1E5FC42-F2BE-4E72-A8C0-810D91A3697D}" type="parTrans" cxnId="{0DBA4DD4-8F0F-40B3-B249-810559D01474}">
      <dgm:prSet/>
      <dgm:spPr/>
      <dgm:t>
        <a:bodyPr/>
        <a:lstStyle/>
        <a:p>
          <a:endParaRPr lang="pt-BR"/>
        </a:p>
      </dgm:t>
    </dgm:pt>
    <dgm:pt modelId="{FA1EBABC-5982-4D94-848C-A5DB76F37E1F}" type="sibTrans" cxnId="{0DBA4DD4-8F0F-40B3-B249-810559D01474}">
      <dgm:prSet/>
      <dgm:spPr/>
      <dgm:t>
        <a:bodyPr/>
        <a:lstStyle/>
        <a:p>
          <a:endParaRPr lang="pt-BR"/>
        </a:p>
      </dgm:t>
    </dgm:pt>
    <dgm:pt modelId="{BE81CEAD-2916-40B2-B682-5D50B2A8ED65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>
              <a:solidFill>
                <a:srgbClr val="020202"/>
              </a:solidFill>
              <a:ea typeface="Open Sans" panose="020B0606030504020204" pitchFamily="34" charset="0"/>
              <a:cs typeface="Open Sans" panose="020B0606030504020204" pitchFamily="34" charset="0"/>
            </a:rPr>
            <a:t> Ampliar o uso tecnológico e sustentável da biodiversidade pela indústria em 30%.</a:t>
          </a:r>
          <a:endParaRPr lang="pt-BR" b="1" u="sng" dirty="0">
            <a:solidFill>
              <a:srgbClr val="020202"/>
            </a:solidFill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B088CD2-FF5C-4A96-9EA0-BE9EC6FC2D92}" type="parTrans" cxnId="{55ECEA03-8A52-4ADF-954B-D2BBD8C96EF4}">
      <dgm:prSet/>
      <dgm:spPr/>
      <dgm:t>
        <a:bodyPr/>
        <a:lstStyle/>
        <a:p>
          <a:endParaRPr lang="pt-BR"/>
        </a:p>
      </dgm:t>
    </dgm:pt>
    <dgm:pt modelId="{E500E9D7-1B61-47B3-97B4-77A170F1DDF2}" type="sibTrans" cxnId="{55ECEA03-8A52-4ADF-954B-D2BBD8C96EF4}">
      <dgm:prSet/>
      <dgm:spPr/>
      <dgm:t>
        <a:bodyPr/>
        <a:lstStyle/>
        <a:p>
          <a:endParaRPr lang="pt-BR"/>
        </a:p>
      </dgm:t>
    </dgm:pt>
    <dgm:pt modelId="{E8CD6748-4E5B-4269-9DC4-E88B51971BE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sz="1200" dirty="0">
              <a:solidFill>
                <a:srgbClr val="020202"/>
              </a:solidFill>
              <a:cs typeface="Calibri"/>
            </a:rPr>
            <a:t> Alcançar 55% de domínio das tecnologias críticas para a defesa.</a:t>
          </a:r>
          <a:endParaRPr lang="pt-BR" sz="1200" dirty="0">
            <a:solidFill>
              <a:srgbClr val="020202"/>
            </a:solidFill>
          </a:endParaRPr>
        </a:p>
      </dgm:t>
    </dgm:pt>
    <dgm:pt modelId="{E1809EB3-8F0E-4CAF-85A5-13699684CC33}" type="parTrans" cxnId="{66178F9C-5750-4911-B169-FC4AC0441F98}">
      <dgm:prSet/>
      <dgm:spPr/>
      <dgm:t>
        <a:bodyPr/>
        <a:lstStyle/>
        <a:p>
          <a:endParaRPr lang="pt-BR"/>
        </a:p>
      </dgm:t>
    </dgm:pt>
    <dgm:pt modelId="{710612B1-7DDA-45DA-9A69-E4D569B301AE}" type="sibTrans" cxnId="{66178F9C-5750-4911-B169-FC4AC0441F98}">
      <dgm:prSet/>
      <dgm:spPr/>
      <dgm:t>
        <a:bodyPr/>
        <a:lstStyle/>
        <a:p>
          <a:endParaRPr lang="pt-BR"/>
        </a:p>
      </dgm:t>
    </dgm:pt>
    <dgm:pt modelId="{E640FE4D-B302-4B2A-82C6-769ABB892A5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sz="1200" dirty="0">
              <a:solidFill>
                <a:srgbClr val="020202"/>
              </a:solidFill>
              <a:cs typeface="Calibri"/>
            </a:rPr>
            <a:t> Alcançar 75% de domínio das tecnologias críticas para a defesa. </a:t>
          </a:r>
        </a:p>
      </dgm:t>
    </dgm:pt>
    <dgm:pt modelId="{63966E6F-8DBE-4A22-8836-F92FF518FB43}" type="parTrans" cxnId="{A5508479-0A51-4222-A0A4-312EFF9139BD}">
      <dgm:prSet/>
      <dgm:spPr/>
      <dgm:t>
        <a:bodyPr/>
        <a:lstStyle/>
        <a:p>
          <a:endParaRPr lang="pt-BR"/>
        </a:p>
      </dgm:t>
    </dgm:pt>
    <dgm:pt modelId="{4D8AD5ED-B86F-440B-945D-47692BB3C746}" type="sibTrans" cxnId="{A5508479-0A51-4222-A0A4-312EFF9139BD}">
      <dgm:prSet/>
      <dgm:spPr/>
      <dgm:t>
        <a:bodyPr/>
        <a:lstStyle/>
        <a:p>
          <a:endParaRPr lang="pt-BR"/>
        </a:p>
      </dgm:t>
    </dgm:pt>
    <dgm:pt modelId="{190B6E5D-CD13-4C7B-B3D7-919D64ADCD47}" type="pres">
      <dgm:prSet presAssocID="{EEBA6898-4BAF-4E04-88E9-07F66DDA9117}" presName="Name0" presStyleCnt="0">
        <dgm:presLayoutVars>
          <dgm:dir/>
          <dgm:animLvl val="lvl"/>
          <dgm:resizeHandles val="exact"/>
        </dgm:presLayoutVars>
      </dgm:prSet>
      <dgm:spPr/>
    </dgm:pt>
    <dgm:pt modelId="{01473622-36AD-41CC-B936-421AD347488A}" type="pres">
      <dgm:prSet presAssocID="{DD63896F-CE26-493B-85B4-C99FC580AA3B}" presName="composite" presStyleCnt="0"/>
      <dgm:spPr/>
    </dgm:pt>
    <dgm:pt modelId="{4D4006AF-BA53-4127-BF15-EA19AD920E5F}" type="pres">
      <dgm:prSet presAssocID="{DD63896F-CE26-493B-85B4-C99FC580AA3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FB84CDC-3E83-4189-98C8-2E8335ED909A}" type="pres">
      <dgm:prSet presAssocID="{DD63896F-CE26-493B-85B4-C99FC580AA3B}" presName="desTx" presStyleLbl="alignAccFollowNode1" presStyleIdx="0" presStyleCnt="3">
        <dgm:presLayoutVars>
          <dgm:bulletEnabled val="1"/>
        </dgm:presLayoutVars>
      </dgm:prSet>
      <dgm:spPr/>
    </dgm:pt>
    <dgm:pt modelId="{53C5A37D-A333-46CA-8DB1-BD94BE633E80}" type="pres">
      <dgm:prSet presAssocID="{4C523760-2C04-4BFF-AA6C-7EA58FE918A3}" presName="space" presStyleCnt="0"/>
      <dgm:spPr/>
    </dgm:pt>
    <dgm:pt modelId="{DEC3B552-71A2-41CD-BA9D-1CC53E844B07}" type="pres">
      <dgm:prSet presAssocID="{C1CE40FC-039A-4304-A416-3B6A233201FD}" presName="composite" presStyleCnt="0"/>
      <dgm:spPr/>
    </dgm:pt>
    <dgm:pt modelId="{25D79758-60E7-470A-886D-ECA9C0E40372}" type="pres">
      <dgm:prSet presAssocID="{C1CE40FC-039A-4304-A416-3B6A233201F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A2C5634-982D-4F7F-A84C-9A34EA216135}" type="pres">
      <dgm:prSet presAssocID="{C1CE40FC-039A-4304-A416-3B6A233201FD}" presName="desTx" presStyleLbl="alignAccFollowNode1" presStyleIdx="1" presStyleCnt="3">
        <dgm:presLayoutVars>
          <dgm:bulletEnabled val="1"/>
        </dgm:presLayoutVars>
      </dgm:prSet>
      <dgm:spPr/>
    </dgm:pt>
    <dgm:pt modelId="{9530BF91-31D1-4848-B3D4-EAFEF051DDE8}" type="pres">
      <dgm:prSet presAssocID="{79E987F4-F07F-493A-8E30-D3061565EBA5}" presName="space" presStyleCnt="0"/>
      <dgm:spPr/>
    </dgm:pt>
    <dgm:pt modelId="{8636BC1D-EDA9-4FD6-AFF6-430BF785C1F7}" type="pres">
      <dgm:prSet presAssocID="{369A01AD-5829-400A-85F4-281520891472}" presName="composite" presStyleCnt="0"/>
      <dgm:spPr/>
    </dgm:pt>
    <dgm:pt modelId="{E01AC2F2-B320-4037-9116-7822BC0EDEA5}" type="pres">
      <dgm:prSet presAssocID="{369A01AD-5829-400A-85F4-28152089147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FE8E3B3-63CE-41DD-8D2E-1EFF3055483A}" type="pres">
      <dgm:prSet presAssocID="{369A01AD-5829-400A-85F4-28152089147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9251200-3CE6-41C8-AB96-FA8AB71D4682}" type="presOf" srcId="{B7BF5C92-6394-4453-BF78-E6A03166FA6E}" destId="{EFE8E3B3-63CE-41DD-8D2E-1EFF3055483A}" srcOrd="0" destOrd="0" presId="urn:microsoft.com/office/officeart/2005/8/layout/hList1"/>
    <dgm:cxn modelId="{8B288500-A1D7-453C-B28C-5530D0109D8E}" type="presOf" srcId="{EEBA6898-4BAF-4E04-88E9-07F66DDA9117}" destId="{190B6E5D-CD13-4C7B-B3D7-919D64ADCD47}" srcOrd="0" destOrd="0" presId="urn:microsoft.com/office/officeart/2005/8/layout/hList1"/>
    <dgm:cxn modelId="{55ECEA03-8A52-4ADF-954B-D2BBD8C96EF4}" srcId="{C1CE40FC-039A-4304-A416-3B6A233201FD}" destId="{BE81CEAD-2916-40B2-B682-5D50B2A8ED65}" srcOrd="5" destOrd="0" parTransId="{0B088CD2-FF5C-4A96-9EA0-BE9EC6FC2D92}" sibTransId="{E500E9D7-1B61-47B3-97B4-77A170F1DDF2}"/>
    <dgm:cxn modelId="{5874AA0A-868E-4FB1-B0CB-4317D2BB862F}" type="presOf" srcId="{F073B7E6-F0EC-4F6D-80B8-27F9849675A4}" destId="{AA2C5634-982D-4F7F-A84C-9A34EA216135}" srcOrd="0" destOrd="2" presId="urn:microsoft.com/office/officeart/2005/8/layout/hList1"/>
    <dgm:cxn modelId="{49A4740F-9329-4393-B387-77F47B868F2F}" type="presOf" srcId="{0F84EF29-F5FD-442B-97FC-02D1AB15A642}" destId="{5FB84CDC-3E83-4189-98C8-2E8335ED909A}" srcOrd="0" destOrd="1" presId="urn:microsoft.com/office/officeart/2005/8/layout/hList1"/>
    <dgm:cxn modelId="{DFF02212-D785-4F44-AA8D-907E037A2AFB}" type="presOf" srcId="{4CA7F0F6-FD34-4749-A9B1-FDC03C7BB3FA}" destId="{5FB84CDC-3E83-4189-98C8-2E8335ED909A}" srcOrd="0" destOrd="2" presId="urn:microsoft.com/office/officeart/2005/8/layout/hList1"/>
    <dgm:cxn modelId="{6F61141B-AC92-4A69-8C95-A3B64B388925}" type="presOf" srcId="{DD63896F-CE26-493B-85B4-C99FC580AA3B}" destId="{4D4006AF-BA53-4127-BF15-EA19AD920E5F}" srcOrd="0" destOrd="0" presId="urn:microsoft.com/office/officeart/2005/8/layout/hList1"/>
    <dgm:cxn modelId="{15010C1E-EB1B-42AE-AB79-EA09502AA76E}" type="presOf" srcId="{7BCA71E1-8950-4EFB-820F-367A9DB2CD65}" destId="{AA2C5634-982D-4F7F-A84C-9A34EA216135}" srcOrd="0" destOrd="3" presId="urn:microsoft.com/office/officeart/2005/8/layout/hList1"/>
    <dgm:cxn modelId="{9EB50524-F947-4E7C-B942-736DC8279E57}" srcId="{C1CE40FC-039A-4304-A416-3B6A233201FD}" destId="{90A07A51-CE30-4058-AAC3-F143957E0D43}" srcOrd="1" destOrd="0" parTransId="{FB6B4D9D-E132-4A7F-AC75-355794E267E7}" sibTransId="{026BB7D9-2CFA-401A-BAC4-818BCA42CD35}"/>
    <dgm:cxn modelId="{0926D93E-A517-4E95-B3D7-40FDD039FBA8}" srcId="{EEBA6898-4BAF-4E04-88E9-07F66DDA9117}" destId="{DD63896F-CE26-493B-85B4-C99FC580AA3B}" srcOrd="0" destOrd="0" parTransId="{59903339-2370-4909-8E41-5A361A80F036}" sibTransId="{4C523760-2C04-4BFF-AA6C-7EA58FE918A3}"/>
    <dgm:cxn modelId="{E974253F-30AB-4BD0-A9F9-0FCEBCF41433}" type="presOf" srcId="{D41C3DDE-DCA1-49A9-B1DE-D2CA4FF96A5C}" destId="{5FB84CDC-3E83-4189-98C8-2E8335ED909A}" srcOrd="0" destOrd="3" presId="urn:microsoft.com/office/officeart/2005/8/layout/hList1"/>
    <dgm:cxn modelId="{C7CE373F-65A6-4343-B578-19690FB66BEA}" srcId="{DD63896F-CE26-493B-85B4-C99FC580AA3B}" destId="{D41C3DDE-DCA1-49A9-B1DE-D2CA4FF96A5C}" srcOrd="3" destOrd="0" parTransId="{BA1F7560-957F-454A-9088-C658C6748BE8}" sibTransId="{B3CFA1C5-F251-400C-B2CA-535BD8737FE8}"/>
    <dgm:cxn modelId="{A072195D-8333-4094-9CC2-80E6C4905867}" type="presOf" srcId="{E640FE4D-B302-4B2A-82C6-769ABB892A52}" destId="{EFE8E3B3-63CE-41DD-8D2E-1EFF3055483A}" srcOrd="0" destOrd="4" presId="urn:microsoft.com/office/officeart/2005/8/layout/hList1"/>
    <dgm:cxn modelId="{3B2AE65D-E082-43E8-8A27-E5F643BB5D5D}" type="presOf" srcId="{ED26FFCF-2A61-4867-AE1A-6526C6F2FAC8}" destId="{AA2C5634-982D-4F7F-A84C-9A34EA216135}" srcOrd="0" destOrd="0" presId="urn:microsoft.com/office/officeart/2005/8/layout/hList1"/>
    <dgm:cxn modelId="{E52C5269-4C57-4467-BCD9-321D412AB5E3}" srcId="{EEBA6898-4BAF-4E04-88E9-07F66DDA9117}" destId="{C1CE40FC-039A-4304-A416-3B6A233201FD}" srcOrd="1" destOrd="0" parTransId="{8E94A22B-C5B3-439E-AEE9-DBC8C76431B2}" sibTransId="{79E987F4-F07F-493A-8E30-D3061565EBA5}"/>
    <dgm:cxn modelId="{526DE56B-F8F6-499F-87B3-D92BEFD6C235}" type="presOf" srcId="{EC386B44-E385-4D89-9DBE-66201A78BF37}" destId="{AA2C5634-982D-4F7F-A84C-9A34EA216135}" srcOrd="0" destOrd="5" presId="urn:microsoft.com/office/officeart/2005/8/layout/hList1"/>
    <dgm:cxn modelId="{B9E7E76C-B60F-4D9C-A300-F66F3D39B8FA}" type="presOf" srcId="{A9FCFEC9-3B3D-4EEC-8E10-25FA9F3909C0}" destId="{EFE8E3B3-63CE-41DD-8D2E-1EFF3055483A}" srcOrd="0" destOrd="3" presId="urn:microsoft.com/office/officeart/2005/8/layout/hList1"/>
    <dgm:cxn modelId="{A1A07E77-F462-4C3D-8C73-5F05829682AB}" srcId="{369A01AD-5829-400A-85F4-281520891472}" destId="{82E21260-A47F-4959-9980-DA036A6A80FF}" srcOrd="2" destOrd="0" parTransId="{B43581CE-A569-4FBB-A1B2-81B04D7B5CDF}" sibTransId="{C073F7CE-518B-4226-A807-5038D4449E79}"/>
    <dgm:cxn modelId="{A5508479-0A51-4222-A0A4-312EFF9139BD}" srcId="{369A01AD-5829-400A-85F4-281520891472}" destId="{E640FE4D-B302-4B2A-82C6-769ABB892A52}" srcOrd="4" destOrd="0" parTransId="{63966E6F-8DBE-4A22-8836-F92FF518FB43}" sibTransId="{4D8AD5ED-B86F-440B-945D-47692BB3C746}"/>
    <dgm:cxn modelId="{E509EC59-6933-4CB3-8825-A2D7A8637C9C}" type="presOf" srcId="{E8CD6748-4E5B-4269-9DC4-E88B51971BE3}" destId="{EFE8E3B3-63CE-41DD-8D2E-1EFF3055483A}" srcOrd="0" destOrd="1" presId="urn:microsoft.com/office/officeart/2005/8/layout/hList1"/>
    <dgm:cxn modelId="{E49A6780-6F7F-43B6-B031-4618F4AA40B4}" srcId="{C1CE40FC-039A-4304-A416-3B6A233201FD}" destId="{ED26FFCF-2A61-4867-AE1A-6526C6F2FAC8}" srcOrd="0" destOrd="0" parTransId="{3B9C6098-78CA-4BA9-8649-48E0012E26CC}" sibTransId="{6513EB9D-25C9-4070-85D4-0549D38038FB}"/>
    <dgm:cxn modelId="{72888F95-1933-4702-98CF-079631593A83}" type="presOf" srcId="{BE81CEAD-2916-40B2-B682-5D50B2A8ED65}" destId="{AA2C5634-982D-4F7F-A84C-9A34EA216135}" srcOrd="0" destOrd="6" presId="urn:microsoft.com/office/officeart/2005/8/layout/hList1"/>
    <dgm:cxn modelId="{663FAB99-F35A-493F-971B-3D0A0C0617D2}" type="presOf" srcId="{82E21260-A47F-4959-9980-DA036A6A80FF}" destId="{EFE8E3B3-63CE-41DD-8D2E-1EFF3055483A}" srcOrd="0" destOrd="2" presId="urn:microsoft.com/office/officeart/2005/8/layout/hList1"/>
    <dgm:cxn modelId="{FE4F649C-BDF6-43B7-BCD3-21B51AA552D4}" srcId="{369A01AD-5829-400A-85F4-281520891472}" destId="{A9FCFEC9-3B3D-4EEC-8E10-25FA9F3909C0}" srcOrd="3" destOrd="0" parTransId="{7AA70454-C395-475D-BB0D-44E1A58937B3}" sibTransId="{A22033D1-1B78-46A3-979A-727182FEC94B}"/>
    <dgm:cxn modelId="{66178F9C-5750-4911-B169-FC4AC0441F98}" srcId="{369A01AD-5829-400A-85F4-281520891472}" destId="{E8CD6748-4E5B-4269-9DC4-E88B51971BE3}" srcOrd="1" destOrd="0" parTransId="{E1809EB3-8F0E-4CAF-85A5-13699684CC33}" sibTransId="{710612B1-7DDA-45DA-9A69-E4D569B301AE}"/>
    <dgm:cxn modelId="{A97D349D-F577-494E-AD00-5DEF1EE6D8C6}" srcId="{DD63896F-CE26-493B-85B4-C99FC580AA3B}" destId="{58A9F752-5FF1-4E84-BBA5-6AE43A2BB5CA}" srcOrd="4" destOrd="0" parTransId="{9A6712CC-FE81-401F-B61C-E1CA91B1A778}" sibTransId="{A8760258-8EE2-4212-A5E3-C3C762863D48}"/>
    <dgm:cxn modelId="{128C539F-CB6C-484A-8041-2907886C6CCA}" type="presOf" srcId="{58A9F752-5FF1-4E84-BBA5-6AE43A2BB5CA}" destId="{5FB84CDC-3E83-4189-98C8-2E8335ED909A}" srcOrd="0" destOrd="4" presId="urn:microsoft.com/office/officeart/2005/8/layout/hList1"/>
    <dgm:cxn modelId="{652933A4-4F17-4093-8520-810A7086F896}" srcId="{C1CE40FC-039A-4304-A416-3B6A233201FD}" destId="{F073B7E6-F0EC-4F6D-80B8-27F9849675A4}" srcOrd="2" destOrd="0" parTransId="{5CBD7F11-C748-4E09-9F37-B6D338E2F80E}" sibTransId="{26D55637-7091-4CE7-805D-49F558647FE2}"/>
    <dgm:cxn modelId="{BC5D9AA9-061E-4744-861F-8E3080601B16}" type="presOf" srcId="{D715A105-28EA-4F55-BB69-BAC36A016516}" destId="{5FB84CDC-3E83-4189-98C8-2E8335ED909A}" srcOrd="0" destOrd="0" presId="urn:microsoft.com/office/officeart/2005/8/layout/hList1"/>
    <dgm:cxn modelId="{FBFC26B8-1439-46FD-B3F3-8985E29B93CB}" srcId="{369A01AD-5829-400A-85F4-281520891472}" destId="{B7BF5C92-6394-4453-BF78-E6A03166FA6E}" srcOrd="0" destOrd="0" parTransId="{152E6CEB-9721-46F5-B060-2ECE7EE4803A}" sibTransId="{FEDABC54-7A2B-49B7-8A7D-3A31DCF14CA4}"/>
    <dgm:cxn modelId="{11FFBABC-C2EA-48C2-94C7-7047D22B66B4}" srcId="{DD63896F-CE26-493B-85B4-C99FC580AA3B}" destId="{4CA7F0F6-FD34-4749-A9B1-FDC03C7BB3FA}" srcOrd="2" destOrd="0" parTransId="{B92F3969-A7F0-4854-A1E4-74075231BC98}" sibTransId="{FB08DDAB-F78E-4B1E-B67B-FA3C7B444239}"/>
    <dgm:cxn modelId="{71AB6EBE-C64C-4F8D-8897-A3B7181599FC}" srcId="{DD63896F-CE26-493B-85B4-C99FC580AA3B}" destId="{D715A105-28EA-4F55-BB69-BAC36A016516}" srcOrd="0" destOrd="0" parTransId="{61D6D17D-4474-48FA-A62F-4C7B4C72C68F}" sibTransId="{F0AF01AB-0AB0-4A07-9D3D-767215CB60A3}"/>
    <dgm:cxn modelId="{17D0F7C0-1433-46EC-84C1-98B8DA3BC93D}" srcId="{F073B7E6-F0EC-4F6D-80B8-27F9849675A4}" destId="{7BCA71E1-8950-4EFB-820F-367A9DB2CD65}" srcOrd="0" destOrd="0" parTransId="{BB062CA2-BD28-4605-9658-0D565FF41E0A}" sibTransId="{DF32A1F5-6AA1-465C-9E96-65BFE4030AEC}"/>
    <dgm:cxn modelId="{7E3629C6-0E3F-470B-BDE7-87949F1E5A9D}" type="presOf" srcId="{90A07A51-CE30-4058-AAC3-F143957E0D43}" destId="{AA2C5634-982D-4F7F-A84C-9A34EA216135}" srcOrd="0" destOrd="1" presId="urn:microsoft.com/office/officeart/2005/8/layout/hList1"/>
    <dgm:cxn modelId="{09E423D4-25A1-4D88-9D1F-F1F3DAA357C1}" type="presOf" srcId="{369A01AD-5829-400A-85F4-281520891472}" destId="{E01AC2F2-B320-4037-9116-7822BC0EDEA5}" srcOrd="0" destOrd="0" presId="urn:microsoft.com/office/officeart/2005/8/layout/hList1"/>
    <dgm:cxn modelId="{0DBA4DD4-8F0F-40B3-B249-810559D01474}" srcId="{C1CE40FC-039A-4304-A416-3B6A233201FD}" destId="{EC386B44-E385-4D89-9DBE-66201A78BF37}" srcOrd="4" destOrd="0" parTransId="{A1E5FC42-F2BE-4E72-A8C0-810D91A3697D}" sibTransId="{FA1EBABC-5982-4D94-848C-A5DB76F37E1F}"/>
    <dgm:cxn modelId="{8550AADE-7A06-454C-B515-C0BC86DF8D97}" srcId="{DD63896F-CE26-493B-85B4-C99FC580AA3B}" destId="{0F84EF29-F5FD-442B-97FC-02D1AB15A642}" srcOrd="1" destOrd="0" parTransId="{3E44E179-965E-47AA-A380-AFCC1F0BD379}" sibTransId="{785146E5-3504-433D-95EE-06E648B3ACB3}"/>
    <dgm:cxn modelId="{2C5AA9E9-3B15-4518-BBAD-80B7268023A0}" type="presOf" srcId="{C1CE40FC-039A-4304-A416-3B6A233201FD}" destId="{25D79758-60E7-470A-886D-ECA9C0E40372}" srcOrd="0" destOrd="0" presId="urn:microsoft.com/office/officeart/2005/8/layout/hList1"/>
    <dgm:cxn modelId="{34CBBDF5-A60B-4542-A643-566D0FA1D179}" srcId="{EEBA6898-4BAF-4E04-88E9-07F66DDA9117}" destId="{369A01AD-5829-400A-85F4-281520891472}" srcOrd="2" destOrd="0" parTransId="{71E0107F-75EA-4637-84CC-5D339F82D680}" sibTransId="{B6478E4E-BB4B-4EAA-A7BB-4F94DCA84DD9}"/>
    <dgm:cxn modelId="{EEE95FFA-8CC3-4152-8075-5C78AC4DBD99}" srcId="{C1CE40FC-039A-4304-A416-3B6A233201FD}" destId="{880C567E-071D-49AE-B982-391081D22C4A}" srcOrd="3" destOrd="0" parTransId="{623DDABD-BEE7-4038-B7D7-E88BB89480E1}" sibTransId="{06792F93-8C9A-456E-9787-561AE209D62D}"/>
    <dgm:cxn modelId="{AE003FFF-5CBF-4C09-8962-09E176477186}" type="presOf" srcId="{880C567E-071D-49AE-B982-391081D22C4A}" destId="{AA2C5634-982D-4F7F-A84C-9A34EA216135}" srcOrd="0" destOrd="4" presId="urn:microsoft.com/office/officeart/2005/8/layout/hList1"/>
    <dgm:cxn modelId="{055990D8-45C0-4E5E-AC8F-6CB73DD435B4}" type="presParOf" srcId="{190B6E5D-CD13-4C7B-B3D7-919D64ADCD47}" destId="{01473622-36AD-41CC-B936-421AD347488A}" srcOrd="0" destOrd="0" presId="urn:microsoft.com/office/officeart/2005/8/layout/hList1"/>
    <dgm:cxn modelId="{7F3A9AB0-E0A6-4FC1-8910-B0A1B0A8275D}" type="presParOf" srcId="{01473622-36AD-41CC-B936-421AD347488A}" destId="{4D4006AF-BA53-4127-BF15-EA19AD920E5F}" srcOrd="0" destOrd="0" presId="urn:microsoft.com/office/officeart/2005/8/layout/hList1"/>
    <dgm:cxn modelId="{0D1EBBB4-ED9D-4BE5-939F-AB8FB994F4FB}" type="presParOf" srcId="{01473622-36AD-41CC-B936-421AD347488A}" destId="{5FB84CDC-3E83-4189-98C8-2E8335ED909A}" srcOrd="1" destOrd="0" presId="urn:microsoft.com/office/officeart/2005/8/layout/hList1"/>
    <dgm:cxn modelId="{2164297B-2E55-4A4D-839D-0755B3893DBC}" type="presParOf" srcId="{190B6E5D-CD13-4C7B-B3D7-919D64ADCD47}" destId="{53C5A37D-A333-46CA-8DB1-BD94BE633E80}" srcOrd="1" destOrd="0" presId="urn:microsoft.com/office/officeart/2005/8/layout/hList1"/>
    <dgm:cxn modelId="{1A266562-5F22-4E88-B581-ECB8088423D6}" type="presParOf" srcId="{190B6E5D-CD13-4C7B-B3D7-919D64ADCD47}" destId="{DEC3B552-71A2-41CD-BA9D-1CC53E844B07}" srcOrd="2" destOrd="0" presId="urn:microsoft.com/office/officeart/2005/8/layout/hList1"/>
    <dgm:cxn modelId="{AA4C7037-C21A-4DF9-8712-D5ED897F19F9}" type="presParOf" srcId="{DEC3B552-71A2-41CD-BA9D-1CC53E844B07}" destId="{25D79758-60E7-470A-886D-ECA9C0E40372}" srcOrd="0" destOrd="0" presId="urn:microsoft.com/office/officeart/2005/8/layout/hList1"/>
    <dgm:cxn modelId="{5C8EC9F8-1D79-429F-8EC5-E45D5AB2F3F2}" type="presParOf" srcId="{DEC3B552-71A2-41CD-BA9D-1CC53E844B07}" destId="{AA2C5634-982D-4F7F-A84C-9A34EA216135}" srcOrd="1" destOrd="0" presId="urn:microsoft.com/office/officeart/2005/8/layout/hList1"/>
    <dgm:cxn modelId="{88A2126C-C317-4B1A-B921-4292E6D63112}" type="presParOf" srcId="{190B6E5D-CD13-4C7B-B3D7-919D64ADCD47}" destId="{9530BF91-31D1-4848-B3D4-EAFEF051DDE8}" srcOrd="3" destOrd="0" presId="urn:microsoft.com/office/officeart/2005/8/layout/hList1"/>
    <dgm:cxn modelId="{2321C366-E99C-471A-8A60-10F9B1FD659D}" type="presParOf" srcId="{190B6E5D-CD13-4C7B-B3D7-919D64ADCD47}" destId="{8636BC1D-EDA9-4FD6-AFF6-430BF785C1F7}" srcOrd="4" destOrd="0" presId="urn:microsoft.com/office/officeart/2005/8/layout/hList1"/>
    <dgm:cxn modelId="{3EA77A64-D964-4645-8A8C-1540AB193236}" type="presParOf" srcId="{8636BC1D-EDA9-4FD6-AFF6-430BF785C1F7}" destId="{E01AC2F2-B320-4037-9116-7822BC0EDEA5}" srcOrd="0" destOrd="0" presId="urn:microsoft.com/office/officeart/2005/8/layout/hList1"/>
    <dgm:cxn modelId="{46EFE325-D0FD-443B-89CF-B390A209C9A2}" type="presParOf" srcId="{8636BC1D-EDA9-4FD6-AFF6-430BF785C1F7}" destId="{EFE8E3B3-63CE-41DD-8D2E-1EFF305548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BA6898-4BAF-4E04-88E9-07F66DDA9117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D63896F-CE26-493B-85B4-C99FC580AA3B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1" dirty="0">
              <a:solidFill>
                <a:srgbClr val="020202"/>
              </a:solidFill>
            </a:rPr>
            <a:t>Missão 1: </a:t>
          </a:r>
        </a:p>
        <a:p>
          <a:r>
            <a:rPr lang="pt-BR" sz="1200" b="1" dirty="0">
              <a:solidFill>
                <a:srgbClr val="020202"/>
              </a:solidFill>
            </a:rPr>
            <a:t>Cadeias Agroindustriais sustentáveis e digitais para a segurança alimentar, nutricional e energética</a:t>
          </a:r>
        </a:p>
      </dgm:t>
    </dgm:pt>
    <dgm:pt modelId="{59903339-2370-4909-8E41-5A361A80F036}" type="parTrans" cxnId="{0926D93E-A517-4E95-B3D7-40FDD039FBA8}">
      <dgm:prSet/>
      <dgm:spPr/>
      <dgm:t>
        <a:bodyPr/>
        <a:lstStyle/>
        <a:p>
          <a:endParaRPr lang="pt-BR"/>
        </a:p>
      </dgm:t>
    </dgm:pt>
    <dgm:pt modelId="{4C523760-2C04-4BFF-AA6C-7EA58FE918A3}" type="sibTrans" cxnId="{0926D93E-A517-4E95-B3D7-40FDD039FBA8}">
      <dgm:prSet/>
      <dgm:spPr/>
      <dgm:t>
        <a:bodyPr/>
        <a:lstStyle/>
        <a:p>
          <a:endParaRPr lang="pt-BR"/>
        </a:p>
      </dgm:t>
    </dgm:pt>
    <dgm:pt modelId="{D715A105-28EA-4F55-BB69-BAC36A016516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pt-BR" sz="1200" dirty="0">
              <a:solidFill>
                <a:srgbClr val="020202"/>
              </a:solidFill>
            </a:rPr>
            <a:t> Agricultura de precisão (drones e sensores)</a:t>
          </a:r>
        </a:p>
      </dgm:t>
    </dgm:pt>
    <dgm:pt modelId="{61D6D17D-4474-48FA-A62F-4C7B4C72C68F}" type="parTrans" cxnId="{71AB6EBE-C64C-4F8D-8897-A3B7181599FC}">
      <dgm:prSet/>
      <dgm:spPr/>
      <dgm:t>
        <a:bodyPr/>
        <a:lstStyle/>
        <a:p>
          <a:endParaRPr lang="pt-BR"/>
        </a:p>
      </dgm:t>
    </dgm:pt>
    <dgm:pt modelId="{F0AF01AB-0AB0-4A07-9D3D-767215CB60A3}" type="sibTrans" cxnId="{71AB6EBE-C64C-4F8D-8897-A3B7181599FC}">
      <dgm:prSet/>
      <dgm:spPr/>
      <dgm:t>
        <a:bodyPr/>
        <a:lstStyle/>
        <a:p>
          <a:endParaRPr lang="pt-BR"/>
        </a:p>
      </dgm:t>
    </dgm:pt>
    <dgm:pt modelId="{C1CE40FC-039A-4304-A416-3B6A233201F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1" i="0" dirty="0">
              <a:solidFill>
                <a:srgbClr val="020202"/>
              </a:solidFill>
            </a:rPr>
            <a:t>Missão 2: </a:t>
          </a:r>
        </a:p>
        <a:p>
          <a:r>
            <a:rPr lang="pt-BR" sz="1200" b="1" i="0" dirty="0">
              <a:solidFill>
                <a:srgbClr val="020202"/>
              </a:solidFill>
            </a:rPr>
            <a:t>Complexo econômico industrial da saúde resiliente para reduzir vulnerabilidade do SUS e ampliar o acesso à saúde.</a:t>
          </a:r>
        </a:p>
      </dgm:t>
    </dgm:pt>
    <dgm:pt modelId="{8E94A22B-C5B3-439E-AEE9-DBC8C76431B2}" type="parTrans" cxnId="{E52C5269-4C57-4467-BCD9-321D412AB5E3}">
      <dgm:prSet/>
      <dgm:spPr/>
      <dgm:t>
        <a:bodyPr/>
        <a:lstStyle/>
        <a:p>
          <a:endParaRPr lang="pt-BR"/>
        </a:p>
      </dgm:t>
    </dgm:pt>
    <dgm:pt modelId="{79E987F4-F07F-493A-8E30-D3061565EBA5}" type="sibTrans" cxnId="{E52C5269-4C57-4467-BCD9-321D412AB5E3}">
      <dgm:prSet/>
      <dgm:spPr/>
      <dgm:t>
        <a:bodyPr/>
        <a:lstStyle/>
        <a:p>
          <a:endParaRPr lang="pt-BR"/>
        </a:p>
      </dgm:t>
    </dgm:pt>
    <dgm:pt modelId="{ED26FFCF-2A61-4867-AE1A-6526C6F2FAC8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Medicamentos e princípios ativos biológicos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</dgm:t>
    </dgm:pt>
    <dgm:pt modelId="{3B9C6098-78CA-4BA9-8649-48E0012E26CC}" type="parTrans" cxnId="{E49A6780-6F7F-43B6-B031-4618F4AA40B4}">
      <dgm:prSet/>
      <dgm:spPr/>
      <dgm:t>
        <a:bodyPr/>
        <a:lstStyle/>
        <a:p>
          <a:endParaRPr lang="pt-BR"/>
        </a:p>
      </dgm:t>
    </dgm:pt>
    <dgm:pt modelId="{6513EB9D-25C9-4070-85D4-0549D38038FB}" type="sibTrans" cxnId="{E49A6780-6F7F-43B6-B031-4618F4AA40B4}">
      <dgm:prSet/>
      <dgm:spPr/>
      <dgm:t>
        <a:bodyPr/>
        <a:lstStyle/>
        <a:p>
          <a:endParaRPr lang="pt-BR"/>
        </a:p>
      </dgm:t>
    </dgm:pt>
    <dgm:pt modelId="{369A01AD-5829-400A-85F4-28152089147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1" dirty="0">
              <a:solidFill>
                <a:srgbClr val="020202"/>
              </a:solidFill>
            </a:rPr>
            <a:t>Missão 3: </a:t>
          </a:r>
        </a:p>
        <a:p>
          <a:r>
            <a:rPr lang="pt-BR" sz="1200" b="1" dirty="0">
              <a:solidFill>
                <a:srgbClr val="020202"/>
              </a:solidFill>
            </a:rPr>
            <a:t>Infraestrutura, saneamento e mobilidade sustentáveis para a integração produtiva e o bem estar nas cidades.</a:t>
          </a:r>
        </a:p>
      </dgm:t>
    </dgm:pt>
    <dgm:pt modelId="{71E0107F-75EA-4637-84CC-5D339F82D680}" type="parTrans" cxnId="{34CBBDF5-A60B-4542-A643-566D0FA1D179}">
      <dgm:prSet/>
      <dgm:spPr/>
      <dgm:t>
        <a:bodyPr/>
        <a:lstStyle/>
        <a:p>
          <a:endParaRPr lang="pt-BR"/>
        </a:p>
      </dgm:t>
    </dgm:pt>
    <dgm:pt modelId="{B6478E4E-BB4B-4EAA-A7BB-4F94DCA84DD9}" type="sibTrans" cxnId="{34CBBDF5-A60B-4542-A643-566D0FA1D179}">
      <dgm:prSet/>
      <dgm:spPr/>
      <dgm:t>
        <a:bodyPr/>
        <a:lstStyle/>
        <a:p>
          <a:endParaRPr lang="pt-BR"/>
        </a:p>
      </dgm:t>
    </dgm:pt>
    <dgm:pt modelId="{B7BF5C92-6394-4453-BF78-E6A03166FA6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Sistemas de propulsão</a:t>
          </a:r>
        </a:p>
      </dgm:t>
    </dgm:pt>
    <dgm:pt modelId="{152E6CEB-9721-46F5-B060-2ECE7EE4803A}" type="parTrans" cxnId="{FBFC26B8-1439-46FD-B3F3-8985E29B93CB}">
      <dgm:prSet/>
      <dgm:spPr/>
      <dgm:t>
        <a:bodyPr/>
        <a:lstStyle/>
        <a:p>
          <a:endParaRPr lang="pt-BR"/>
        </a:p>
      </dgm:t>
    </dgm:pt>
    <dgm:pt modelId="{FEDABC54-7A2B-49B7-8A7D-3A31DCF14CA4}" type="sibTrans" cxnId="{FBFC26B8-1439-46FD-B3F3-8985E29B93CB}">
      <dgm:prSet/>
      <dgm:spPr/>
      <dgm:t>
        <a:bodyPr/>
        <a:lstStyle/>
        <a:p>
          <a:endParaRPr lang="pt-BR"/>
        </a:p>
      </dgm:t>
    </dgm:pt>
    <dgm:pt modelId="{44A4B998-D311-4D50-9371-D36D2399E066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pt-BR" sz="1200" dirty="0">
              <a:solidFill>
                <a:srgbClr val="020202"/>
              </a:solidFill>
            </a:rPr>
            <a:t> Máquinas agrícolas e suas partes e componentes</a:t>
          </a:r>
        </a:p>
      </dgm:t>
    </dgm:pt>
    <dgm:pt modelId="{0E7A8E23-36BC-4AC5-A7F5-E574FE304DF7}" type="parTrans" cxnId="{32321FF3-C075-48FE-B988-1C2B63806EA2}">
      <dgm:prSet/>
      <dgm:spPr/>
      <dgm:t>
        <a:bodyPr/>
        <a:lstStyle/>
        <a:p>
          <a:endParaRPr lang="pt-BR"/>
        </a:p>
      </dgm:t>
    </dgm:pt>
    <dgm:pt modelId="{D8E3155D-EE0F-4200-9EB3-A91D8F07BE45}" type="sibTrans" cxnId="{32321FF3-C075-48FE-B988-1C2B63806EA2}">
      <dgm:prSet/>
      <dgm:spPr/>
      <dgm:t>
        <a:bodyPr/>
        <a:lstStyle/>
        <a:p>
          <a:endParaRPr lang="pt-BR"/>
        </a:p>
      </dgm:t>
    </dgm:pt>
    <dgm:pt modelId="{A7A543DB-CDE8-4BF6-8F26-9D6B59B94FF1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pt-BR" sz="1200" dirty="0">
              <a:solidFill>
                <a:srgbClr val="020202"/>
              </a:solidFill>
            </a:rPr>
            <a:t> Fertilizantes e biofertilizantes</a:t>
          </a:r>
        </a:p>
      </dgm:t>
    </dgm:pt>
    <dgm:pt modelId="{16221DD4-AEEA-47FC-9FE6-6626120F53CD}" type="parTrans" cxnId="{8CE40116-8545-4D70-9639-1E3A49844178}">
      <dgm:prSet/>
      <dgm:spPr/>
      <dgm:t>
        <a:bodyPr/>
        <a:lstStyle/>
        <a:p>
          <a:endParaRPr lang="pt-BR"/>
        </a:p>
      </dgm:t>
    </dgm:pt>
    <dgm:pt modelId="{BB49B551-C0F9-4BF4-9E00-279B7CA20140}" type="sibTrans" cxnId="{8CE40116-8545-4D70-9639-1E3A49844178}">
      <dgm:prSet/>
      <dgm:spPr/>
      <dgm:t>
        <a:bodyPr/>
        <a:lstStyle/>
        <a:p>
          <a:endParaRPr lang="pt-BR"/>
        </a:p>
      </dgm:t>
    </dgm:pt>
    <dgm:pt modelId="{F1BA8110-855A-4241-8EBD-D4DCC467D8E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50000"/>
            </a:lnSpc>
            <a:buFont typeface="Arial" panose="020B0604020202020204" pitchFamily="34" charset="0"/>
            <a:buChar char="•"/>
          </a:pPr>
          <a:r>
            <a:rPr lang="pt-BR" sz="1200" dirty="0">
              <a:solidFill>
                <a:srgbClr val="020202"/>
              </a:solidFill>
            </a:rPr>
            <a:t> Têxtil</a:t>
          </a:r>
        </a:p>
      </dgm:t>
    </dgm:pt>
    <dgm:pt modelId="{91089C8B-B7B3-4DA2-B8CA-649E4F60C3D9}" type="parTrans" cxnId="{C6E3AEA8-DB65-4F35-8555-06A22893F20D}">
      <dgm:prSet/>
      <dgm:spPr/>
      <dgm:t>
        <a:bodyPr/>
        <a:lstStyle/>
        <a:p>
          <a:endParaRPr lang="pt-BR"/>
        </a:p>
      </dgm:t>
    </dgm:pt>
    <dgm:pt modelId="{C1BE0CFA-5070-4C32-A64D-5708A4FCB0FD}" type="sibTrans" cxnId="{C6E3AEA8-DB65-4F35-8555-06A22893F20D}">
      <dgm:prSet/>
      <dgm:spPr/>
      <dgm:t>
        <a:bodyPr/>
        <a:lstStyle/>
        <a:p>
          <a:endParaRPr lang="pt-BR"/>
        </a:p>
      </dgm:t>
    </dgm:pt>
    <dgm:pt modelId="{45ED42F2-EF45-445E-8335-EC47EFEE354C}">
      <dgm:prSet custT="1"/>
      <dgm:spPr/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Vacinas, hemoderivados e terapias avançadas</a:t>
          </a:r>
        </a:p>
      </dgm:t>
    </dgm:pt>
    <dgm:pt modelId="{612F45FA-09B7-4D91-A43F-8B9A3F3A3259}" type="parTrans" cxnId="{F6D3403E-23D9-48CD-9AE6-4DB57380602E}">
      <dgm:prSet/>
      <dgm:spPr/>
      <dgm:t>
        <a:bodyPr/>
        <a:lstStyle/>
        <a:p>
          <a:endParaRPr lang="pt-BR"/>
        </a:p>
      </dgm:t>
    </dgm:pt>
    <dgm:pt modelId="{03A74712-8B7D-4A39-AA8B-D28AA8CC13D4}" type="sibTrans" cxnId="{F6D3403E-23D9-48CD-9AE6-4DB57380602E}">
      <dgm:prSet/>
      <dgm:spPr/>
      <dgm:t>
        <a:bodyPr/>
        <a:lstStyle/>
        <a:p>
          <a:endParaRPr lang="pt-BR"/>
        </a:p>
      </dgm:t>
    </dgm:pt>
    <dgm:pt modelId="{E3763AC1-9ADE-415A-BC88-90D3E6230F22}">
      <dgm:prSet custT="1"/>
      <dgm:spPr/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Dispositivos médicos</a:t>
          </a:r>
        </a:p>
      </dgm:t>
    </dgm:pt>
    <dgm:pt modelId="{FE76392F-93D1-445A-9D0F-3FA7F7FC7077}" type="parTrans" cxnId="{A1D92745-8BB1-40E0-A678-5CB9C775E2B2}">
      <dgm:prSet/>
      <dgm:spPr/>
      <dgm:t>
        <a:bodyPr/>
        <a:lstStyle/>
        <a:p>
          <a:endParaRPr lang="pt-BR"/>
        </a:p>
      </dgm:t>
    </dgm:pt>
    <dgm:pt modelId="{CA40DE2A-35B4-4896-B92F-1D4A08E3DBC2}" type="sibTrans" cxnId="{A1D92745-8BB1-40E0-A678-5CB9C775E2B2}">
      <dgm:prSet/>
      <dgm:spPr/>
      <dgm:t>
        <a:bodyPr/>
        <a:lstStyle/>
        <a:p>
          <a:endParaRPr lang="pt-BR"/>
        </a:p>
      </dgm:t>
    </dgm:pt>
    <dgm:pt modelId="{BCA83717-D2E0-42C1-A33F-91BD07B64008}">
      <dgm:prSet custT="1"/>
      <dgm:spPr/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Baterias elétricas</a:t>
          </a:r>
        </a:p>
      </dgm:t>
    </dgm:pt>
    <dgm:pt modelId="{95EDC4D2-D5A2-417A-94DB-3768750594BF}" type="parTrans" cxnId="{9166BBE3-F677-4F3C-9B7F-25E326094D40}">
      <dgm:prSet/>
      <dgm:spPr/>
      <dgm:t>
        <a:bodyPr/>
        <a:lstStyle/>
        <a:p>
          <a:endParaRPr lang="pt-BR"/>
        </a:p>
      </dgm:t>
    </dgm:pt>
    <dgm:pt modelId="{934AD2AA-CF54-4737-9B63-215132C4FA36}" type="sibTrans" cxnId="{9166BBE3-F677-4F3C-9B7F-25E326094D40}">
      <dgm:prSet/>
      <dgm:spPr/>
      <dgm:t>
        <a:bodyPr/>
        <a:lstStyle/>
        <a:p>
          <a:endParaRPr lang="pt-BR"/>
        </a:p>
      </dgm:t>
    </dgm:pt>
    <dgm:pt modelId="{2EA40CAD-DC5B-4135-8189-FD7BA970C109}">
      <dgm:prSet custT="1"/>
      <dgm:spPr/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Metroferroviário, inclusive partes e componentes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</dgm:t>
    </dgm:pt>
    <dgm:pt modelId="{2418A76A-E6C7-4950-9D9A-B3063E328552}" type="parTrans" cxnId="{3A708404-6B65-4A41-8DBA-FA73CCF36918}">
      <dgm:prSet/>
      <dgm:spPr/>
      <dgm:t>
        <a:bodyPr/>
        <a:lstStyle/>
        <a:p>
          <a:endParaRPr lang="pt-BR"/>
        </a:p>
      </dgm:t>
    </dgm:pt>
    <dgm:pt modelId="{F99E9E5A-5BE6-458B-8B3D-F0A37F378DEA}" type="sibTrans" cxnId="{3A708404-6B65-4A41-8DBA-FA73CCF36918}">
      <dgm:prSet/>
      <dgm:spPr/>
      <dgm:t>
        <a:bodyPr/>
        <a:lstStyle/>
        <a:p>
          <a:endParaRPr lang="pt-BR"/>
        </a:p>
      </dgm:t>
    </dgm:pt>
    <dgm:pt modelId="{19E04636-FBA8-450F-97C6-6EF34A4E03F1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50000"/>
            </a:lnSpc>
            <a:buFont typeface="Arial" panose="020B0604020202020204" pitchFamily="34" charset="0"/>
            <a:buChar char="•"/>
          </a:pPr>
          <a:endParaRPr lang="pt-BR" sz="1200" dirty="0">
            <a:solidFill>
              <a:srgbClr val="020202"/>
            </a:solidFill>
          </a:endParaRPr>
        </a:p>
      </dgm:t>
    </dgm:pt>
    <dgm:pt modelId="{79BE62F4-8D36-4113-8613-801FC5546076}" type="parTrans" cxnId="{6B1227FE-F614-4634-AADF-C59DA5CD21AD}">
      <dgm:prSet/>
      <dgm:spPr/>
      <dgm:t>
        <a:bodyPr/>
        <a:lstStyle/>
        <a:p>
          <a:endParaRPr lang="pt-BR"/>
        </a:p>
      </dgm:t>
    </dgm:pt>
    <dgm:pt modelId="{591062C9-8FAB-442C-BD53-BA0E6D8E0DCD}" type="sibTrans" cxnId="{6B1227FE-F614-4634-AADF-C59DA5CD21AD}">
      <dgm:prSet/>
      <dgm:spPr/>
      <dgm:t>
        <a:bodyPr/>
        <a:lstStyle/>
        <a:p>
          <a:endParaRPr lang="pt-BR"/>
        </a:p>
      </dgm:t>
    </dgm:pt>
    <dgm:pt modelId="{F1F1AAF0-40BE-4434-A927-B01D5ACDAF0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50000"/>
            </a:lnSpc>
            <a:buFont typeface="Arial" panose="020B0604020202020204" pitchFamily="34" charset="0"/>
            <a:buChar char="•"/>
          </a:pPr>
          <a:endParaRPr lang="pt-BR" sz="1200" dirty="0">
            <a:solidFill>
              <a:srgbClr val="020202"/>
            </a:solidFill>
          </a:endParaRPr>
        </a:p>
      </dgm:t>
    </dgm:pt>
    <dgm:pt modelId="{C6C9B1D7-BEE5-4AEE-A3BA-FB843E011858}" type="parTrans" cxnId="{B432E3C8-05B1-4C2E-BC25-7E85278E840D}">
      <dgm:prSet/>
      <dgm:spPr/>
      <dgm:t>
        <a:bodyPr/>
        <a:lstStyle/>
        <a:p>
          <a:endParaRPr lang="pt-BR"/>
        </a:p>
      </dgm:t>
    </dgm:pt>
    <dgm:pt modelId="{50C9AF75-2C52-44BF-90D5-8AE688DCC681}" type="sibTrans" cxnId="{B432E3C8-05B1-4C2E-BC25-7E85278E840D}">
      <dgm:prSet/>
      <dgm:spPr/>
      <dgm:t>
        <a:bodyPr/>
        <a:lstStyle/>
        <a:p>
          <a:endParaRPr lang="pt-BR"/>
        </a:p>
      </dgm:t>
    </dgm:pt>
    <dgm:pt modelId="{190B6E5D-CD13-4C7B-B3D7-919D64ADCD47}" type="pres">
      <dgm:prSet presAssocID="{EEBA6898-4BAF-4E04-88E9-07F66DDA9117}" presName="Name0" presStyleCnt="0">
        <dgm:presLayoutVars>
          <dgm:dir/>
          <dgm:animLvl val="lvl"/>
          <dgm:resizeHandles val="exact"/>
        </dgm:presLayoutVars>
      </dgm:prSet>
      <dgm:spPr/>
    </dgm:pt>
    <dgm:pt modelId="{01473622-36AD-41CC-B936-421AD347488A}" type="pres">
      <dgm:prSet presAssocID="{DD63896F-CE26-493B-85B4-C99FC580AA3B}" presName="composite" presStyleCnt="0"/>
      <dgm:spPr/>
    </dgm:pt>
    <dgm:pt modelId="{4D4006AF-BA53-4127-BF15-EA19AD920E5F}" type="pres">
      <dgm:prSet presAssocID="{DD63896F-CE26-493B-85B4-C99FC580AA3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FB84CDC-3E83-4189-98C8-2E8335ED909A}" type="pres">
      <dgm:prSet presAssocID="{DD63896F-CE26-493B-85B4-C99FC580AA3B}" presName="desTx" presStyleLbl="alignAccFollowNode1" presStyleIdx="0" presStyleCnt="3">
        <dgm:presLayoutVars>
          <dgm:bulletEnabled val="1"/>
        </dgm:presLayoutVars>
      </dgm:prSet>
      <dgm:spPr/>
    </dgm:pt>
    <dgm:pt modelId="{53C5A37D-A333-46CA-8DB1-BD94BE633E80}" type="pres">
      <dgm:prSet presAssocID="{4C523760-2C04-4BFF-AA6C-7EA58FE918A3}" presName="space" presStyleCnt="0"/>
      <dgm:spPr/>
    </dgm:pt>
    <dgm:pt modelId="{DEC3B552-71A2-41CD-BA9D-1CC53E844B07}" type="pres">
      <dgm:prSet presAssocID="{C1CE40FC-039A-4304-A416-3B6A233201FD}" presName="composite" presStyleCnt="0"/>
      <dgm:spPr/>
    </dgm:pt>
    <dgm:pt modelId="{25D79758-60E7-470A-886D-ECA9C0E40372}" type="pres">
      <dgm:prSet presAssocID="{C1CE40FC-039A-4304-A416-3B6A233201F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A2C5634-982D-4F7F-A84C-9A34EA216135}" type="pres">
      <dgm:prSet presAssocID="{C1CE40FC-039A-4304-A416-3B6A233201FD}" presName="desTx" presStyleLbl="alignAccFollowNode1" presStyleIdx="1" presStyleCnt="3">
        <dgm:presLayoutVars>
          <dgm:bulletEnabled val="1"/>
        </dgm:presLayoutVars>
      </dgm:prSet>
      <dgm:spPr/>
    </dgm:pt>
    <dgm:pt modelId="{9530BF91-31D1-4848-B3D4-EAFEF051DDE8}" type="pres">
      <dgm:prSet presAssocID="{79E987F4-F07F-493A-8E30-D3061565EBA5}" presName="space" presStyleCnt="0"/>
      <dgm:spPr/>
    </dgm:pt>
    <dgm:pt modelId="{8636BC1D-EDA9-4FD6-AFF6-430BF785C1F7}" type="pres">
      <dgm:prSet presAssocID="{369A01AD-5829-400A-85F4-281520891472}" presName="composite" presStyleCnt="0"/>
      <dgm:spPr/>
    </dgm:pt>
    <dgm:pt modelId="{E01AC2F2-B320-4037-9116-7822BC0EDEA5}" type="pres">
      <dgm:prSet presAssocID="{369A01AD-5829-400A-85F4-28152089147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FE8E3B3-63CE-41DD-8D2E-1EFF3055483A}" type="pres">
      <dgm:prSet presAssocID="{369A01AD-5829-400A-85F4-28152089147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9251200-3CE6-41C8-AB96-FA8AB71D4682}" type="presOf" srcId="{B7BF5C92-6394-4453-BF78-E6A03166FA6E}" destId="{EFE8E3B3-63CE-41DD-8D2E-1EFF3055483A}" srcOrd="0" destOrd="0" presId="urn:microsoft.com/office/officeart/2005/8/layout/hList1"/>
    <dgm:cxn modelId="{8B288500-A1D7-453C-B28C-5530D0109D8E}" type="presOf" srcId="{EEBA6898-4BAF-4E04-88E9-07F66DDA9117}" destId="{190B6E5D-CD13-4C7B-B3D7-919D64ADCD47}" srcOrd="0" destOrd="0" presId="urn:microsoft.com/office/officeart/2005/8/layout/hList1"/>
    <dgm:cxn modelId="{3A708404-6B65-4A41-8DBA-FA73CCF36918}" srcId="{369A01AD-5829-400A-85F4-281520891472}" destId="{2EA40CAD-DC5B-4135-8189-FD7BA970C109}" srcOrd="2" destOrd="0" parTransId="{2418A76A-E6C7-4950-9D9A-B3063E328552}" sibTransId="{F99E9E5A-5BE6-458B-8B3D-F0A37F378DEA}"/>
    <dgm:cxn modelId="{D5FC3713-54E5-4CD8-9F88-F064ED675B94}" type="presOf" srcId="{45ED42F2-EF45-445E-8335-EC47EFEE354C}" destId="{AA2C5634-982D-4F7F-A84C-9A34EA216135}" srcOrd="0" destOrd="1" presId="urn:microsoft.com/office/officeart/2005/8/layout/hList1"/>
    <dgm:cxn modelId="{8CE40116-8545-4D70-9639-1E3A49844178}" srcId="{DD63896F-CE26-493B-85B4-C99FC580AA3B}" destId="{A7A543DB-CDE8-4BF6-8F26-9D6B59B94FF1}" srcOrd="2" destOrd="0" parTransId="{16221DD4-AEEA-47FC-9FE6-6626120F53CD}" sibTransId="{BB49B551-C0F9-4BF4-9E00-279B7CA20140}"/>
    <dgm:cxn modelId="{6F61141B-AC92-4A69-8C95-A3B64B388925}" type="presOf" srcId="{DD63896F-CE26-493B-85B4-C99FC580AA3B}" destId="{4D4006AF-BA53-4127-BF15-EA19AD920E5F}" srcOrd="0" destOrd="0" presId="urn:microsoft.com/office/officeart/2005/8/layout/hList1"/>
    <dgm:cxn modelId="{7E459421-90C6-4D4F-B3DE-0EFA79607C92}" type="presOf" srcId="{F1F1AAF0-40BE-4434-A927-B01D5ACDAF03}" destId="{5FB84CDC-3E83-4189-98C8-2E8335ED909A}" srcOrd="0" destOrd="4" presId="urn:microsoft.com/office/officeart/2005/8/layout/hList1"/>
    <dgm:cxn modelId="{23804F3C-9D28-4D3C-AB8C-1175C7947363}" type="presOf" srcId="{A7A543DB-CDE8-4BF6-8F26-9D6B59B94FF1}" destId="{5FB84CDC-3E83-4189-98C8-2E8335ED909A}" srcOrd="0" destOrd="2" presId="urn:microsoft.com/office/officeart/2005/8/layout/hList1"/>
    <dgm:cxn modelId="{F6D3403E-23D9-48CD-9AE6-4DB57380602E}" srcId="{C1CE40FC-039A-4304-A416-3B6A233201FD}" destId="{45ED42F2-EF45-445E-8335-EC47EFEE354C}" srcOrd="1" destOrd="0" parTransId="{612F45FA-09B7-4D91-A43F-8B9A3F3A3259}" sibTransId="{03A74712-8B7D-4A39-AA8B-D28AA8CC13D4}"/>
    <dgm:cxn modelId="{0926D93E-A517-4E95-B3D7-40FDD039FBA8}" srcId="{EEBA6898-4BAF-4E04-88E9-07F66DDA9117}" destId="{DD63896F-CE26-493B-85B4-C99FC580AA3B}" srcOrd="0" destOrd="0" parTransId="{59903339-2370-4909-8E41-5A361A80F036}" sibTransId="{4C523760-2C04-4BFF-AA6C-7EA58FE918A3}"/>
    <dgm:cxn modelId="{3B2AE65D-E082-43E8-8A27-E5F643BB5D5D}" type="presOf" srcId="{ED26FFCF-2A61-4867-AE1A-6526C6F2FAC8}" destId="{AA2C5634-982D-4F7F-A84C-9A34EA216135}" srcOrd="0" destOrd="0" presId="urn:microsoft.com/office/officeart/2005/8/layout/hList1"/>
    <dgm:cxn modelId="{A1D92745-8BB1-40E0-A678-5CB9C775E2B2}" srcId="{C1CE40FC-039A-4304-A416-3B6A233201FD}" destId="{E3763AC1-9ADE-415A-BC88-90D3E6230F22}" srcOrd="2" destOrd="0" parTransId="{FE76392F-93D1-445A-9D0F-3FA7F7FC7077}" sibTransId="{CA40DE2A-35B4-4896-B92F-1D4A08E3DBC2}"/>
    <dgm:cxn modelId="{43E2DF48-E04C-4178-B535-AE3CB9EF68E6}" type="presOf" srcId="{44A4B998-D311-4D50-9371-D36D2399E066}" destId="{5FB84CDC-3E83-4189-98C8-2E8335ED909A}" srcOrd="0" destOrd="1" presId="urn:microsoft.com/office/officeart/2005/8/layout/hList1"/>
    <dgm:cxn modelId="{E52C5269-4C57-4467-BCD9-321D412AB5E3}" srcId="{EEBA6898-4BAF-4E04-88E9-07F66DDA9117}" destId="{C1CE40FC-039A-4304-A416-3B6A233201FD}" srcOrd="1" destOrd="0" parTransId="{8E94A22B-C5B3-439E-AEE9-DBC8C76431B2}" sibTransId="{79E987F4-F07F-493A-8E30-D3061565EBA5}"/>
    <dgm:cxn modelId="{0128876D-D08A-48CA-9ACE-376A4844FFB5}" type="presOf" srcId="{2EA40CAD-DC5B-4135-8189-FD7BA970C109}" destId="{EFE8E3B3-63CE-41DD-8D2E-1EFF3055483A}" srcOrd="0" destOrd="2" presId="urn:microsoft.com/office/officeart/2005/8/layout/hList1"/>
    <dgm:cxn modelId="{E49A6780-6F7F-43B6-B031-4618F4AA40B4}" srcId="{C1CE40FC-039A-4304-A416-3B6A233201FD}" destId="{ED26FFCF-2A61-4867-AE1A-6526C6F2FAC8}" srcOrd="0" destOrd="0" parTransId="{3B9C6098-78CA-4BA9-8649-48E0012E26CC}" sibTransId="{6513EB9D-25C9-4070-85D4-0549D38038FB}"/>
    <dgm:cxn modelId="{C6E3AEA8-DB65-4F35-8555-06A22893F20D}" srcId="{DD63896F-CE26-493B-85B4-C99FC580AA3B}" destId="{F1BA8110-855A-4241-8EBD-D4DCC467D8E3}" srcOrd="3" destOrd="0" parTransId="{91089C8B-B7B3-4DA2-B8CA-649E4F60C3D9}" sibTransId="{C1BE0CFA-5070-4C32-A64D-5708A4FCB0FD}"/>
    <dgm:cxn modelId="{BC5D9AA9-061E-4744-861F-8E3080601B16}" type="presOf" srcId="{D715A105-28EA-4F55-BB69-BAC36A016516}" destId="{5FB84CDC-3E83-4189-98C8-2E8335ED909A}" srcOrd="0" destOrd="0" presId="urn:microsoft.com/office/officeart/2005/8/layout/hList1"/>
    <dgm:cxn modelId="{B2DB02AF-E979-4708-A6CE-DD1E089AD3E8}" type="presOf" srcId="{BCA83717-D2E0-42C1-A33F-91BD07B64008}" destId="{EFE8E3B3-63CE-41DD-8D2E-1EFF3055483A}" srcOrd="0" destOrd="1" presId="urn:microsoft.com/office/officeart/2005/8/layout/hList1"/>
    <dgm:cxn modelId="{FBFC26B8-1439-46FD-B3F3-8985E29B93CB}" srcId="{369A01AD-5829-400A-85F4-281520891472}" destId="{B7BF5C92-6394-4453-BF78-E6A03166FA6E}" srcOrd="0" destOrd="0" parTransId="{152E6CEB-9721-46F5-B060-2ECE7EE4803A}" sibTransId="{FEDABC54-7A2B-49B7-8A7D-3A31DCF14CA4}"/>
    <dgm:cxn modelId="{71AB6EBE-C64C-4F8D-8897-A3B7181599FC}" srcId="{DD63896F-CE26-493B-85B4-C99FC580AA3B}" destId="{D715A105-28EA-4F55-BB69-BAC36A016516}" srcOrd="0" destOrd="0" parTransId="{61D6D17D-4474-48FA-A62F-4C7B4C72C68F}" sibTransId="{F0AF01AB-0AB0-4A07-9D3D-767215CB60A3}"/>
    <dgm:cxn modelId="{037CB2BE-4A48-47A3-B6BB-0ADA03C376AF}" type="presOf" srcId="{F1BA8110-855A-4241-8EBD-D4DCC467D8E3}" destId="{5FB84CDC-3E83-4189-98C8-2E8335ED909A}" srcOrd="0" destOrd="3" presId="urn:microsoft.com/office/officeart/2005/8/layout/hList1"/>
    <dgm:cxn modelId="{B432E3C8-05B1-4C2E-BC25-7E85278E840D}" srcId="{DD63896F-CE26-493B-85B4-C99FC580AA3B}" destId="{F1F1AAF0-40BE-4434-A927-B01D5ACDAF03}" srcOrd="4" destOrd="0" parTransId="{C6C9B1D7-BEE5-4AEE-A3BA-FB843E011858}" sibTransId="{50C9AF75-2C52-44BF-90D5-8AE688DCC681}"/>
    <dgm:cxn modelId="{74DB5ACA-87E0-4398-ABD3-E377D73EA7DB}" type="presOf" srcId="{E3763AC1-9ADE-415A-BC88-90D3E6230F22}" destId="{AA2C5634-982D-4F7F-A84C-9A34EA216135}" srcOrd="0" destOrd="2" presId="urn:microsoft.com/office/officeart/2005/8/layout/hList1"/>
    <dgm:cxn modelId="{09E423D4-25A1-4D88-9D1F-F1F3DAA357C1}" type="presOf" srcId="{369A01AD-5829-400A-85F4-281520891472}" destId="{E01AC2F2-B320-4037-9116-7822BC0EDEA5}" srcOrd="0" destOrd="0" presId="urn:microsoft.com/office/officeart/2005/8/layout/hList1"/>
    <dgm:cxn modelId="{9166BBE3-F677-4F3C-9B7F-25E326094D40}" srcId="{369A01AD-5829-400A-85F4-281520891472}" destId="{BCA83717-D2E0-42C1-A33F-91BD07B64008}" srcOrd="1" destOrd="0" parTransId="{95EDC4D2-D5A2-417A-94DB-3768750594BF}" sibTransId="{934AD2AA-CF54-4737-9B63-215132C4FA36}"/>
    <dgm:cxn modelId="{D1C4D7E3-257C-4802-BA02-2E2CC8A52C9B}" type="presOf" srcId="{19E04636-FBA8-450F-97C6-6EF34A4E03F1}" destId="{5FB84CDC-3E83-4189-98C8-2E8335ED909A}" srcOrd="0" destOrd="5" presId="urn:microsoft.com/office/officeart/2005/8/layout/hList1"/>
    <dgm:cxn modelId="{2C5AA9E9-3B15-4518-BBAD-80B7268023A0}" type="presOf" srcId="{C1CE40FC-039A-4304-A416-3B6A233201FD}" destId="{25D79758-60E7-470A-886D-ECA9C0E40372}" srcOrd="0" destOrd="0" presId="urn:microsoft.com/office/officeart/2005/8/layout/hList1"/>
    <dgm:cxn modelId="{32321FF3-C075-48FE-B988-1C2B63806EA2}" srcId="{DD63896F-CE26-493B-85B4-C99FC580AA3B}" destId="{44A4B998-D311-4D50-9371-D36D2399E066}" srcOrd="1" destOrd="0" parTransId="{0E7A8E23-36BC-4AC5-A7F5-E574FE304DF7}" sibTransId="{D8E3155D-EE0F-4200-9EB3-A91D8F07BE45}"/>
    <dgm:cxn modelId="{34CBBDF5-A60B-4542-A643-566D0FA1D179}" srcId="{EEBA6898-4BAF-4E04-88E9-07F66DDA9117}" destId="{369A01AD-5829-400A-85F4-281520891472}" srcOrd="2" destOrd="0" parTransId="{71E0107F-75EA-4637-84CC-5D339F82D680}" sibTransId="{B6478E4E-BB4B-4EAA-A7BB-4F94DCA84DD9}"/>
    <dgm:cxn modelId="{6B1227FE-F614-4634-AADF-C59DA5CD21AD}" srcId="{DD63896F-CE26-493B-85B4-C99FC580AA3B}" destId="{19E04636-FBA8-450F-97C6-6EF34A4E03F1}" srcOrd="5" destOrd="0" parTransId="{79BE62F4-8D36-4113-8613-801FC5546076}" sibTransId="{591062C9-8FAB-442C-BD53-BA0E6D8E0DCD}"/>
    <dgm:cxn modelId="{055990D8-45C0-4E5E-AC8F-6CB73DD435B4}" type="presParOf" srcId="{190B6E5D-CD13-4C7B-B3D7-919D64ADCD47}" destId="{01473622-36AD-41CC-B936-421AD347488A}" srcOrd="0" destOrd="0" presId="urn:microsoft.com/office/officeart/2005/8/layout/hList1"/>
    <dgm:cxn modelId="{7F3A9AB0-E0A6-4FC1-8910-B0A1B0A8275D}" type="presParOf" srcId="{01473622-36AD-41CC-B936-421AD347488A}" destId="{4D4006AF-BA53-4127-BF15-EA19AD920E5F}" srcOrd="0" destOrd="0" presId="urn:microsoft.com/office/officeart/2005/8/layout/hList1"/>
    <dgm:cxn modelId="{0D1EBBB4-ED9D-4BE5-939F-AB8FB994F4FB}" type="presParOf" srcId="{01473622-36AD-41CC-B936-421AD347488A}" destId="{5FB84CDC-3E83-4189-98C8-2E8335ED909A}" srcOrd="1" destOrd="0" presId="urn:microsoft.com/office/officeart/2005/8/layout/hList1"/>
    <dgm:cxn modelId="{2164297B-2E55-4A4D-839D-0755B3893DBC}" type="presParOf" srcId="{190B6E5D-CD13-4C7B-B3D7-919D64ADCD47}" destId="{53C5A37D-A333-46CA-8DB1-BD94BE633E80}" srcOrd="1" destOrd="0" presId="urn:microsoft.com/office/officeart/2005/8/layout/hList1"/>
    <dgm:cxn modelId="{1A266562-5F22-4E88-B581-ECB8088423D6}" type="presParOf" srcId="{190B6E5D-CD13-4C7B-B3D7-919D64ADCD47}" destId="{DEC3B552-71A2-41CD-BA9D-1CC53E844B07}" srcOrd="2" destOrd="0" presId="urn:microsoft.com/office/officeart/2005/8/layout/hList1"/>
    <dgm:cxn modelId="{AA4C7037-C21A-4DF9-8712-D5ED897F19F9}" type="presParOf" srcId="{DEC3B552-71A2-41CD-BA9D-1CC53E844B07}" destId="{25D79758-60E7-470A-886D-ECA9C0E40372}" srcOrd="0" destOrd="0" presId="urn:microsoft.com/office/officeart/2005/8/layout/hList1"/>
    <dgm:cxn modelId="{5C8EC9F8-1D79-429F-8EC5-E45D5AB2F3F2}" type="presParOf" srcId="{DEC3B552-71A2-41CD-BA9D-1CC53E844B07}" destId="{AA2C5634-982D-4F7F-A84C-9A34EA216135}" srcOrd="1" destOrd="0" presId="urn:microsoft.com/office/officeart/2005/8/layout/hList1"/>
    <dgm:cxn modelId="{88A2126C-C317-4B1A-B921-4292E6D63112}" type="presParOf" srcId="{190B6E5D-CD13-4C7B-B3D7-919D64ADCD47}" destId="{9530BF91-31D1-4848-B3D4-EAFEF051DDE8}" srcOrd="3" destOrd="0" presId="urn:microsoft.com/office/officeart/2005/8/layout/hList1"/>
    <dgm:cxn modelId="{2321C366-E99C-471A-8A60-10F9B1FD659D}" type="presParOf" srcId="{190B6E5D-CD13-4C7B-B3D7-919D64ADCD47}" destId="{8636BC1D-EDA9-4FD6-AFF6-430BF785C1F7}" srcOrd="4" destOrd="0" presId="urn:microsoft.com/office/officeart/2005/8/layout/hList1"/>
    <dgm:cxn modelId="{3EA77A64-D964-4645-8A8C-1540AB193236}" type="presParOf" srcId="{8636BC1D-EDA9-4FD6-AFF6-430BF785C1F7}" destId="{E01AC2F2-B320-4037-9116-7822BC0EDEA5}" srcOrd="0" destOrd="0" presId="urn:microsoft.com/office/officeart/2005/8/layout/hList1"/>
    <dgm:cxn modelId="{46EFE325-D0FD-443B-89CF-B390A209C9A2}" type="presParOf" srcId="{8636BC1D-EDA9-4FD6-AFF6-430BF785C1F7}" destId="{EFE8E3B3-63CE-41DD-8D2E-1EFF305548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BA6898-4BAF-4E04-88E9-07F66DDA9117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DD63896F-CE26-493B-85B4-C99FC580AA3B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Missão 4: </a:t>
          </a: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Transformação digital da indústria para ampliar a produtividade.</a:t>
          </a:r>
        </a:p>
      </dgm:t>
    </dgm:pt>
    <dgm:pt modelId="{59903339-2370-4909-8E41-5A361A80F036}" type="parTrans" cxnId="{0926D93E-A517-4E95-B3D7-40FDD039FBA8}">
      <dgm:prSet/>
      <dgm:spPr/>
      <dgm:t>
        <a:bodyPr/>
        <a:lstStyle/>
        <a:p>
          <a:endParaRPr lang="pt-BR"/>
        </a:p>
      </dgm:t>
    </dgm:pt>
    <dgm:pt modelId="{4C523760-2C04-4BFF-AA6C-7EA58FE918A3}" type="sibTrans" cxnId="{0926D93E-A517-4E95-B3D7-40FDD039FBA8}">
      <dgm:prSet/>
      <dgm:spPr/>
      <dgm:t>
        <a:bodyPr/>
        <a:lstStyle/>
        <a:p>
          <a:endParaRPr lang="pt-BR"/>
        </a:p>
      </dgm:t>
    </dgm:pt>
    <dgm:pt modelId="{D715A105-28EA-4F55-BB69-BAC36A016516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Semicondutores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</dgm:t>
    </dgm:pt>
    <dgm:pt modelId="{61D6D17D-4474-48FA-A62F-4C7B4C72C68F}" type="parTrans" cxnId="{71AB6EBE-C64C-4F8D-8897-A3B7181599FC}">
      <dgm:prSet/>
      <dgm:spPr/>
      <dgm:t>
        <a:bodyPr/>
        <a:lstStyle/>
        <a:p>
          <a:endParaRPr lang="pt-BR"/>
        </a:p>
      </dgm:t>
    </dgm:pt>
    <dgm:pt modelId="{F0AF01AB-0AB0-4A07-9D3D-767215CB60A3}" type="sibTrans" cxnId="{71AB6EBE-C64C-4F8D-8897-A3B7181599FC}">
      <dgm:prSet/>
      <dgm:spPr/>
      <dgm:t>
        <a:bodyPr/>
        <a:lstStyle/>
        <a:p>
          <a:endParaRPr lang="pt-BR"/>
        </a:p>
      </dgm:t>
    </dgm:pt>
    <dgm:pt modelId="{C1CE40FC-039A-4304-A416-3B6A233201F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Missão 5: </a:t>
          </a: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Bioeconomia, descarbonização e transição e segurança energéticas para garantir os recursos para as gerações futuras</a:t>
          </a:r>
        </a:p>
      </dgm:t>
    </dgm:pt>
    <dgm:pt modelId="{8E94A22B-C5B3-439E-AEE9-DBC8C76431B2}" type="parTrans" cxnId="{E52C5269-4C57-4467-BCD9-321D412AB5E3}">
      <dgm:prSet/>
      <dgm:spPr/>
      <dgm:t>
        <a:bodyPr/>
        <a:lstStyle/>
        <a:p>
          <a:endParaRPr lang="pt-BR"/>
        </a:p>
      </dgm:t>
    </dgm:pt>
    <dgm:pt modelId="{79E987F4-F07F-493A-8E30-D3061565EBA5}" type="sibTrans" cxnId="{E52C5269-4C57-4467-BCD9-321D412AB5E3}">
      <dgm:prSet/>
      <dgm:spPr/>
      <dgm:t>
        <a:bodyPr/>
        <a:lstStyle/>
        <a:p>
          <a:endParaRPr lang="pt-BR"/>
        </a:p>
      </dgm:t>
    </dgm:pt>
    <dgm:pt modelId="{ED26FFCF-2A61-4867-AE1A-6526C6F2FAC8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Novas fontes de energia (hidrogênio, diesel verde e SAF)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</dgm:t>
    </dgm:pt>
    <dgm:pt modelId="{3B9C6098-78CA-4BA9-8649-48E0012E26CC}" type="parTrans" cxnId="{E49A6780-6F7F-43B6-B031-4618F4AA40B4}">
      <dgm:prSet/>
      <dgm:spPr/>
      <dgm:t>
        <a:bodyPr/>
        <a:lstStyle/>
        <a:p>
          <a:endParaRPr lang="pt-BR"/>
        </a:p>
      </dgm:t>
    </dgm:pt>
    <dgm:pt modelId="{6513EB9D-25C9-4070-85D4-0549D38038FB}" type="sibTrans" cxnId="{E49A6780-6F7F-43B6-B031-4618F4AA40B4}">
      <dgm:prSet/>
      <dgm:spPr/>
      <dgm:t>
        <a:bodyPr/>
        <a:lstStyle/>
        <a:p>
          <a:endParaRPr lang="pt-BR"/>
        </a:p>
      </dgm:t>
    </dgm:pt>
    <dgm:pt modelId="{369A01AD-5829-400A-85F4-28152089147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1" dirty="0">
              <a:solidFill>
                <a:srgbClr val="020202"/>
              </a:solidFill>
            </a:rPr>
            <a:t>Missão 6: </a:t>
          </a:r>
        </a:p>
        <a:p>
          <a:r>
            <a:rPr lang="pt-BR" sz="1200" b="1" dirty="0">
              <a:solidFill>
                <a:srgbClr val="020202"/>
              </a:solidFill>
            </a:rPr>
            <a:t>Tecnologias de interesse para a soberania nacional</a:t>
          </a:r>
        </a:p>
        <a:p>
          <a:endParaRPr lang="pt-BR" sz="1200" b="0" dirty="0"/>
        </a:p>
      </dgm:t>
    </dgm:pt>
    <dgm:pt modelId="{71E0107F-75EA-4637-84CC-5D339F82D680}" type="parTrans" cxnId="{34CBBDF5-A60B-4542-A643-566D0FA1D179}">
      <dgm:prSet/>
      <dgm:spPr/>
      <dgm:t>
        <a:bodyPr/>
        <a:lstStyle/>
        <a:p>
          <a:endParaRPr lang="pt-BR"/>
        </a:p>
      </dgm:t>
    </dgm:pt>
    <dgm:pt modelId="{B6478E4E-BB4B-4EAA-A7BB-4F94DCA84DD9}" type="sibTrans" cxnId="{34CBBDF5-A60B-4542-A643-566D0FA1D179}">
      <dgm:prSet/>
      <dgm:spPr/>
      <dgm:t>
        <a:bodyPr/>
        <a:lstStyle/>
        <a:p>
          <a:endParaRPr lang="pt-BR"/>
        </a:p>
      </dgm:t>
    </dgm:pt>
    <dgm:pt modelId="{B7BF5C92-6394-4453-BF78-E6A03166FA6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Veículos lançadores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</dgm:t>
    </dgm:pt>
    <dgm:pt modelId="{152E6CEB-9721-46F5-B060-2ECE7EE4803A}" type="parTrans" cxnId="{FBFC26B8-1439-46FD-B3F3-8985E29B93CB}">
      <dgm:prSet/>
      <dgm:spPr/>
      <dgm:t>
        <a:bodyPr/>
        <a:lstStyle/>
        <a:p>
          <a:endParaRPr lang="pt-BR"/>
        </a:p>
      </dgm:t>
    </dgm:pt>
    <dgm:pt modelId="{FEDABC54-7A2B-49B7-8A7D-3A31DCF14CA4}" type="sibTrans" cxnId="{FBFC26B8-1439-46FD-B3F3-8985E29B93CB}">
      <dgm:prSet/>
      <dgm:spPr/>
      <dgm:t>
        <a:bodyPr/>
        <a:lstStyle/>
        <a:p>
          <a:endParaRPr lang="pt-BR"/>
        </a:p>
      </dgm:t>
    </dgm:pt>
    <dgm:pt modelId="{E22BF425-B6C1-4AE1-8425-5993778AA620}">
      <dgm:prSet custT="1"/>
      <dgm:spPr/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Robôs industriais</a:t>
          </a:r>
        </a:p>
      </dgm:t>
    </dgm:pt>
    <dgm:pt modelId="{4372E4F2-102A-4141-9523-6648D74CF5F1}" type="parTrans" cxnId="{69DBDEF7-EE80-4DA9-954D-57888CFFCC9A}">
      <dgm:prSet/>
      <dgm:spPr/>
      <dgm:t>
        <a:bodyPr/>
        <a:lstStyle/>
        <a:p>
          <a:endParaRPr lang="pt-BR"/>
        </a:p>
      </dgm:t>
    </dgm:pt>
    <dgm:pt modelId="{D36347D9-2149-4EA5-A7AE-6C47B4E3DE8E}" type="sibTrans" cxnId="{69DBDEF7-EE80-4DA9-954D-57888CFFCC9A}">
      <dgm:prSet/>
      <dgm:spPr/>
      <dgm:t>
        <a:bodyPr/>
        <a:lstStyle/>
        <a:p>
          <a:endParaRPr lang="pt-BR"/>
        </a:p>
      </dgm:t>
    </dgm:pt>
    <dgm:pt modelId="{8B4C121C-679A-4AC7-A3E3-BC4627E009C6}">
      <dgm:prSet custT="1"/>
      <dgm:spPr/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Produtos e serviços digitais avançados – plataformas digitais, nuvem e audiovisual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</dgm:t>
    </dgm:pt>
    <dgm:pt modelId="{40EACD62-627E-45D9-B1CC-6D7C33DDB15C}" type="parTrans" cxnId="{9DF441B3-664D-47F4-A39A-0C8D0A06F722}">
      <dgm:prSet/>
      <dgm:spPr/>
      <dgm:t>
        <a:bodyPr/>
        <a:lstStyle/>
        <a:p>
          <a:endParaRPr lang="pt-BR"/>
        </a:p>
      </dgm:t>
    </dgm:pt>
    <dgm:pt modelId="{E7F382F9-434B-48D5-9487-BF8648749851}" type="sibTrans" cxnId="{9DF441B3-664D-47F4-A39A-0C8D0A06F722}">
      <dgm:prSet/>
      <dgm:spPr/>
      <dgm:t>
        <a:bodyPr/>
        <a:lstStyle/>
        <a:p>
          <a:endParaRPr lang="pt-BR"/>
        </a:p>
      </dgm:t>
    </dgm:pt>
    <dgm:pt modelId="{9D4407AD-3AD5-4449-8952-894BD089F507}">
      <dgm:prSet custT="1"/>
      <dgm:spPr/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Equipamentos de energia verde (painéis solares e aerogeradores)</a:t>
          </a:r>
        </a:p>
      </dgm:t>
    </dgm:pt>
    <dgm:pt modelId="{E8CF9240-384F-4323-A9E1-BAA725141172}" type="parTrans" cxnId="{554C489D-10F3-498D-BC0F-C33175B8C454}">
      <dgm:prSet/>
      <dgm:spPr/>
      <dgm:t>
        <a:bodyPr/>
        <a:lstStyle/>
        <a:p>
          <a:endParaRPr lang="pt-BR"/>
        </a:p>
      </dgm:t>
    </dgm:pt>
    <dgm:pt modelId="{61BE47F9-50E1-4BFD-B588-946B0F7A419A}" type="sibTrans" cxnId="{554C489D-10F3-498D-BC0F-C33175B8C454}">
      <dgm:prSet/>
      <dgm:spPr/>
      <dgm:t>
        <a:bodyPr/>
        <a:lstStyle/>
        <a:p>
          <a:endParaRPr lang="pt-BR"/>
        </a:p>
      </dgm:t>
    </dgm:pt>
    <dgm:pt modelId="{76C00237-D40E-42AD-B10C-F012AC506A6E}">
      <dgm:prSet custT="1"/>
      <dgm:spPr/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Descarbonização da indústria de base (cimento, aço e química sustentáveis)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</dgm:t>
    </dgm:pt>
    <dgm:pt modelId="{AA447032-B523-404C-81E5-A6A76734F79E}" type="parTrans" cxnId="{6500C180-D345-4D71-B5B2-0969B53D9C6F}">
      <dgm:prSet/>
      <dgm:spPr/>
      <dgm:t>
        <a:bodyPr/>
        <a:lstStyle/>
        <a:p>
          <a:endParaRPr lang="pt-BR"/>
        </a:p>
      </dgm:t>
    </dgm:pt>
    <dgm:pt modelId="{1D8C4BD8-D097-454D-818A-DF4E3552D5F6}" type="sibTrans" cxnId="{6500C180-D345-4D71-B5B2-0969B53D9C6F}">
      <dgm:prSet/>
      <dgm:spPr/>
      <dgm:t>
        <a:bodyPr/>
        <a:lstStyle/>
        <a:p>
          <a:endParaRPr lang="pt-BR"/>
        </a:p>
      </dgm:t>
    </dgm:pt>
    <dgm:pt modelId="{742A45B2-17ED-47FC-B186-EE7BE74F6E26}">
      <dgm:prSet custT="1"/>
      <dgm:spPr/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Radares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</dgm:t>
    </dgm:pt>
    <dgm:pt modelId="{06DE83FF-0449-43A8-95D1-3FBC482100E5}" type="parTrans" cxnId="{FD55E235-BADE-45E1-95F4-36CE5B142EFE}">
      <dgm:prSet/>
      <dgm:spPr/>
      <dgm:t>
        <a:bodyPr/>
        <a:lstStyle/>
        <a:p>
          <a:endParaRPr lang="pt-BR"/>
        </a:p>
      </dgm:t>
    </dgm:pt>
    <dgm:pt modelId="{6E07B94A-B2BA-4E67-9143-D08E4665661E}" type="sibTrans" cxnId="{FD55E235-BADE-45E1-95F4-36CE5B142EFE}">
      <dgm:prSet/>
      <dgm:spPr/>
      <dgm:t>
        <a:bodyPr/>
        <a:lstStyle/>
        <a:p>
          <a:endParaRPr lang="pt-BR"/>
        </a:p>
      </dgm:t>
    </dgm:pt>
    <dgm:pt modelId="{B331D143-DB73-4A79-9243-6D0E158C3606}">
      <dgm:prSet custT="1"/>
      <dgm:spPr/>
      <dgm:t>
        <a:bodyPr/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Satélites</a:t>
          </a:r>
        </a:p>
      </dgm:t>
    </dgm:pt>
    <dgm:pt modelId="{7DB88C3A-6BDA-48C7-B6B6-A87654BB2F02}" type="parTrans" cxnId="{5EEC324D-39C3-41BC-AB9A-C66F3F0CF8CC}">
      <dgm:prSet/>
      <dgm:spPr/>
      <dgm:t>
        <a:bodyPr/>
        <a:lstStyle/>
        <a:p>
          <a:endParaRPr lang="pt-BR"/>
        </a:p>
      </dgm:t>
    </dgm:pt>
    <dgm:pt modelId="{48706B0B-4D6D-495C-9D9F-025C6D6DF391}" type="sibTrans" cxnId="{5EEC324D-39C3-41BC-AB9A-C66F3F0CF8CC}">
      <dgm:prSet/>
      <dgm:spPr/>
      <dgm:t>
        <a:bodyPr/>
        <a:lstStyle/>
        <a:p>
          <a:endParaRPr lang="pt-BR"/>
        </a:p>
      </dgm:t>
    </dgm:pt>
    <dgm:pt modelId="{190B6E5D-CD13-4C7B-B3D7-919D64ADCD47}" type="pres">
      <dgm:prSet presAssocID="{EEBA6898-4BAF-4E04-88E9-07F66DDA9117}" presName="Name0" presStyleCnt="0">
        <dgm:presLayoutVars>
          <dgm:dir/>
          <dgm:animLvl val="lvl"/>
          <dgm:resizeHandles val="exact"/>
        </dgm:presLayoutVars>
      </dgm:prSet>
      <dgm:spPr/>
    </dgm:pt>
    <dgm:pt modelId="{01473622-36AD-41CC-B936-421AD347488A}" type="pres">
      <dgm:prSet presAssocID="{DD63896F-CE26-493B-85B4-C99FC580AA3B}" presName="composite" presStyleCnt="0"/>
      <dgm:spPr/>
    </dgm:pt>
    <dgm:pt modelId="{4D4006AF-BA53-4127-BF15-EA19AD920E5F}" type="pres">
      <dgm:prSet presAssocID="{DD63896F-CE26-493B-85B4-C99FC580AA3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FB84CDC-3E83-4189-98C8-2E8335ED909A}" type="pres">
      <dgm:prSet presAssocID="{DD63896F-CE26-493B-85B4-C99FC580AA3B}" presName="desTx" presStyleLbl="alignAccFollowNode1" presStyleIdx="0" presStyleCnt="3">
        <dgm:presLayoutVars>
          <dgm:bulletEnabled val="1"/>
        </dgm:presLayoutVars>
      </dgm:prSet>
      <dgm:spPr/>
    </dgm:pt>
    <dgm:pt modelId="{53C5A37D-A333-46CA-8DB1-BD94BE633E80}" type="pres">
      <dgm:prSet presAssocID="{4C523760-2C04-4BFF-AA6C-7EA58FE918A3}" presName="space" presStyleCnt="0"/>
      <dgm:spPr/>
    </dgm:pt>
    <dgm:pt modelId="{DEC3B552-71A2-41CD-BA9D-1CC53E844B07}" type="pres">
      <dgm:prSet presAssocID="{C1CE40FC-039A-4304-A416-3B6A233201FD}" presName="composite" presStyleCnt="0"/>
      <dgm:spPr/>
    </dgm:pt>
    <dgm:pt modelId="{25D79758-60E7-470A-886D-ECA9C0E40372}" type="pres">
      <dgm:prSet presAssocID="{C1CE40FC-039A-4304-A416-3B6A233201F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A2C5634-982D-4F7F-A84C-9A34EA216135}" type="pres">
      <dgm:prSet presAssocID="{C1CE40FC-039A-4304-A416-3B6A233201FD}" presName="desTx" presStyleLbl="alignAccFollowNode1" presStyleIdx="1" presStyleCnt="3">
        <dgm:presLayoutVars>
          <dgm:bulletEnabled val="1"/>
        </dgm:presLayoutVars>
      </dgm:prSet>
      <dgm:spPr/>
    </dgm:pt>
    <dgm:pt modelId="{9530BF91-31D1-4848-B3D4-EAFEF051DDE8}" type="pres">
      <dgm:prSet presAssocID="{79E987F4-F07F-493A-8E30-D3061565EBA5}" presName="space" presStyleCnt="0"/>
      <dgm:spPr/>
    </dgm:pt>
    <dgm:pt modelId="{8636BC1D-EDA9-4FD6-AFF6-430BF785C1F7}" type="pres">
      <dgm:prSet presAssocID="{369A01AD-5829-400A-85F4-281520891472}" presName="composite" presStyleCnt="0"/>
      <dgm:spPr/>
    </dgm:pt>
    <dgm:pt modelId="{E01AC2F2-B320-4037-9116-7822BC0EDEA5}" type="pres">
      <dgm:prSet presAssocID="{369A01AD-5829-400A-85F4-28152089147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FE8E3B3-63CE-41DD-8D2E-1EFF3055483A}" type="pres">
      <dgm:prSet presAssocID="{369A01AD-5829-400A-85F4-28152089147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9251200-3CE6-41C8-AB96-FA8AB71D4682}" type="presOf" srcId="{B7BF5C92-6394-4453-BF78-E6A03166FA6E}" destId="{EFE8E3B3-63CE-41DD-8D2E-1EFF3055483A}" srcOrd="0" destOrd="0" presId="urn:microsoft.com/office/officeart/2005/8/layout/hList1"/>
    <dgm:cxn modelId="{8B288500-A1D7-453C-B28C-5530D0109D8E}" type="presOf" srcId="{EEBA6898-4BAF-4E04-88E9-07F66DDA9117}" destId="{190B6E5D-CD13-4C7B-B3D7-919D64ADCD47}" srcOrd="0" destOrd="0" presId="urn:microsoft.com/office/officeart/2005/8/layout/hList1"/>
    <dgm:cxn modelId="{6F61141B-AC92-4A69-8C95-A3B64B388925}" type="presOf" srcId="{DD63896F-CE26-493B-85B4-C99FC580AA3B}" destId="{4D4006AF-BA53-4127-BF15-EA19AD920E5F}" srcOrd="0" destOrd="0" presId="urn:microsoft.com/office/officeart/2005/8/layout/hList1"/>
    <dgm:cxn modelId="{FD55E235-BADE-45E1-95F4-36CE5B142EFE}" srcId="{369A01AD-5829-400A-85F4-281520891472}" destId="{742A45B2-17ED-47FC-B186-EE7BE74F6E26}" srcOrd="1" destOrd="0" parTransId="{06DE83FF-0449-43A8-95D1-3FBC482100E5}" sibTransId="{6E07B94A-B2BA-4E67-9143-D08E4665661E}"/>
    <dgm:cxn modelId="{0926D93E-A517-4E95-B3D7-40FDD039FBA8}" srcId="{EEBA6898-4BAF-4E04-88E9-07F66DDA9117}" destId="{DD63896F-CE26-493B-85B4-C99FC580AA3B}" srcOrd="0" destOrd="0" parTransId="{59903339-2370-4909-8E41-5A361A80F036}" sibTransId="{4C523760-2C04-4BFF-AA6C-7EA58FE918A3}"/>
    <dgm:cxn modelId="{97275E5D-86BD-45F5-BBD5-13C7E3556F8C}" type="presOf" srcId="{9D4407AD-3AD5-4449-8952-894BD089F507}" destId="{AA2C5634-982D-4F7F-A84C-9A34EA216135}" srcOrd="0" destOrd="1" presId="urn:microsoft.com/office/officeart/2005/8/layout/hList1"/>
    <dgm:cxn modelId="{3B2AE65D-E082-43E8-8A27-E5F643BB5D5D}" type="presOf" srcId="{ED26FFCF-2A61-4867-AE1A-6526C6F2FAC8}" destId="{AA2C5634-982D-4F7F-A84C-9A34EA216135}" srcOrd="0" destOrd="0" presId="urn:microsoft.com/office/officeart/2005/8/layout/hList1"/>
    <dgm:cxn modelId="{E52C5269-4C57-4467-BCD9-321D412AB5E3}" srcId="{EEBA6898-4BAF-4E04-88E9-07F66DDA9117}" destId="{C1CE40FC-039A-4304-A416-3B6A233201FD}" srcOrd="1" destOrd="0" parTransId="{8E94A22B-C5B3-439E-AEE9-DBC8C76431B2}" sibTransId="{79E987F4-F07F-493A-8E30-D3061565EBA5}"/>
    <dgm:cxn modelId="{6FECB569-D174-44DD-80AA-E1409C1BC99E}" type="presOf" srcId="{8B4C121C-679A-4AC7-A3E3-BC4627E009C6}" destId="{5FB84CDC-3E83-4189-98C8-2E8335ED909A}" srcOrd="0" destOrd="2" presId="urn:microsoft.com/office/officeart/2005/8/layout/hList1"/>
    <dgm:cxn modelId="{5EEC324D-39C3-41BC-AB9A-C66F3F0CF8CC}" srcId="{369A01AD-5829-400A-85F4-281520891472}" destId="{B331D143-DB73-4A79-9243-6D0E158C3606}" srcOrd="2" destOrd="0" parTransId="{7DB88C3A-6BDA-48C7-B6B6-A87654BB2F02}" sibTransId="{48706B0B-4D6D-495C-9D9F-025C6D6DF391}"/>
    <dgm:cxn modelId="{E8702F51-8452-4819-88D1-06C6F402D30F}" type="presOf" srcId="{B331D143-DB73-4A79-9243-6D0E158C3606}" destId="{EFE8E3B3-63CE-41DD-8D2E-1EFF3055483A}" srcOrd="0" destOrd="2" presId="urn:microsoft.com/office/officeart/2005/8/layout/hList1"/>
    <dgm:cxn modelId="{B3529577-6F9B-4AEF-93FD-4D91255FB7E6}" type="presOf" srcId="{742A45B2-17ED-47FC-B186-EE7BE74F6E26}" destId="{EFE8E3B3-63CE-41DD-8D2E-1EFF3055483A}" srcOrd="0" destOrd="1" presId="urn:microsoft.com/office/officeart/2005/8/layout/hList1"/>
    <dgm:cxn modelId="{E49A6780-6F7F-43B6-B031-4618F4AA40B4}" srcId="{C1CE40FC-039A-4304-A416-3B6A233201FD}" destId="{ED26FFCF-2A61-4867-AE1A-6526C6F2FAC8}" srcOrd="0" destOrd="0" parTransId="{3B9C6098-78CA-4BA9-8649-48E0012E26CC}" sibTransId="{6513EB9D-25C9-4070-85D4-0549D38038FB}"/>
    <dgm:cxn modelId="{6500C180-D345-4D71-B5B2-0969B53D9C6F}" srcId="{C1CE40FC-039A-4304-A416-3B6A233201FD}" destId="{76C00237-D40E-42AD-B10C-F012AC506A6E}" srcOrd="2" destOrd="0" parTransId="{AA447032-B523-404C-81E5-A6A76734F79E}" sibTransId="{1D8C4BD8-D097-454D-818A-DF4E3552D5F6}"/>
    <dgm:cxn modelId="{554C489D-10F3-498D-BC0F-C33175B8C454}" srcId="{C1CE40FC-039A-4304-A416-3B6A233201FD}" destId="{9D4407AD-3AD5-4449-8952-894BD089F507}" srcOrd="1" destOrd="0" parTransId="{E8CF9240-384F-4323-A9E1-BAA725141172}" sibTransId="{61BE47F9-50E1-4BFD-B588-946B0F7A419A}"/>
    <dgm:cxn modelId="{BC5D9AA9-061E-4744-861F-8E3080601B16}" type="presOf" srcId="{D715A105-28EA-4F55-BB69-BAC36A016516}" destId="{5FB84CDC-3E83-4189-98C8-2E8335ED909A}" srcOrd="0" destOrd="0" presId="urn:microsoft.com/office/officeart/2005/8/layout/hList1"/>
    <dgm:cxn modelId="{9DF441B3-664D-47F4-A39A-0C8D0A06F722}" srcId="{DD63896F-CE26-493B-85B4-C99FC580AA3B}" destId="{8B4C121C-679A-4AC7-A3E3-BC4627E009C6}" srcOrd="2" destOrd="0" parTransId="{40EACD62-627E-45D9-B1CC-6D7C33DDB15C}" sibTransId="{E7F382F9-434B-48D5-9487-BF8648749851}"/>
    <dgm:cxn modelId="{FBFC26B8-1439-46FD-B3F3-8985E29B93CB}" srcId="{369A01AD-5829-400A-85F4-281520891472}" destId="{B7BF5C92-6394-4453-BF78-E6A03166FA6E}" srcOrd="0" destOrd="0" parTransId="{152E6CEB-9721-46F5-B060-2ECE7EE4803A}" sibTransId="{FEDABC54-7A2B-49B7-8A7D-3A31DCF14CA4}"/>
    <dgm:cxn modelId="{71AB6EBE-C64C-4F8D-8897-A3B7181599FC}" srcId="{DD63896F-CE26-493B-85B4-C99FC580AA3B}" destId="{D715A105-28EA-4F55-BB69-BAC36A016516}" srcOrd="0" destOrd="0" parTransId="{61D6D17D-4474-48FA-A62F-4C7B4C72C68F}" sibTransId="{F0AF01AB-0AB0-4A07-9D3D-767215CB60A3}"/>
    <dgm:cxn modelId="{45E519C0-D6E8-4266-9F31-A294A1F20C55}" type="presOf" srcId="{E22BF425-B6C1-4AE1-8425-5993778AA620}" destId="{5FB84CDC-3E83-4189-98C8-2E8335ED909A}" srcOrd="0" destOrd="1" presId="urn:microsoft.com/office/officeart/2005/8/layout/hList1"/>
    <dgm:cxn modelId="{09E423D4-25A1-4D88-9D1F-F1F3DAA357C1}" type="presOf" srcId="{369A01AD-5829-400A-85F4-281520891472}" destId="{E01AC2F2-B320-4037-9116-7822BC0EDEA5}" srcOrd="0" destOrd="0" presId="urn:microsoft.com/office/officeart/2005/8/layout/hList1"/>
    <dgm:cxn modelId="{2C5AA9E9-3B15-4518-BBAD-80B7268023A0}" type="presOf" srcId="{C1CE40FC-039A-4304-A416-3B6A233201FD}" destId="{25D79758-60E7-470A-886D-ECA9C0E40372}" srcOrd="0" destOrd="0" presId="urn:microsoft.com/office/officeart/2005/8/layout/hList1"/>
    <dgm:cxn modelId="{34CBBDF5-A60B-4542-A643-566D0FA1D179}" srcId="{EEBA6898-4BAF-4E04-88E9-07F66DDA9117}" destId="{369A01AD-5829-400A-85F4-281520891472}" srcOrd="2" destOrd="0" parTransId="{71E0107F-75EA-4637-84CC-5D339F82D680}" sibTransId="{B6478E4E-BB4B-4EAA-A7BB-4F94DCA84DD9}"/>
    <dgm:cxn modelId="{69DBDEF7-EE80-4DA9-954D-57888CFFCC9A}" srcId="{DD63896F-CE26-493B-85B4-C99FC580AA3B}" destId="{E22BF425-B6C1-4AE1-8425-5993778AA620}" srcOrd="1" destOrd="0" parTransId="{4372E4F2-102A-4141-9523-6648D74CF5F1}" sibTransId="{D36347D9-2149-4EA5-A7AE-6C47B4E3DE8E}"/>
    <dgm:cxn modelId="{125EA5FE-3664-4662-B482-6BE94E57F87E}" type="presOf" srcId="{76C00237-D40E-42AD-B10C-F012AC506A6E}" destId="{AA2C5634-982D-4F7F-A84C-9A34EA216135}" srcOrd="0" destOrd="2" presId="urn:microsoft.com/office/officeart/2005/8/layout/hList1"/>
    <dgm:cxn modelId="{055990D8-45C0-4E5E-AC8F-6CB73DD435B4}" type="presParOf" srcId="{190B6E5D-CD13-4C7B-B3D7-919D64ADCD47}" destId="{01473622-36AD-41CC-B936-421AD347488A}" srcOrd="0" destOrd="0" presId="urn:microsoft.com/office/officeart/2005/8/layout/hList1"/>
    <dgm:cxn modelId="{7F3A9AB0-E0A6-4FC1-8910-B0A1B0A8275D}" type="presParOf" srcId="{01473622-36AD-41CC-B936-421AD347488A}" destId="{4D4006AF-BA53-4127-BF15-EA19AD920E5F}" srcOrd="0" destOrd="0" presId="urn:microsoft.com/office/officeart/2005/8/layout/hList1"/>
    <dgm:cxn modelId="{0D1EBBB4-ED9D-4BE5-939F-AB8FB994F4FB}" type="presParOf" srcId="{01473622-36AD-41CC-B936-421AD347488A}" destId="{5FB84CDC-3E83-4189-98C8-2E8335ED909A}" srcOrd="1" destOrd="0" presId="urn:microsoft.com/office/officeart/2005/8/layout/hList1"/>
    <dgm:cxn modelId="{2164297B-2E55-4A4D-839D-0755B3893DBC}" type="presParOf" srcId="{190B6E5D-CD13-4C7B-B3D7-919D64ADCD47}" destId="{53C5A37D-A333-46CA-8DB1-BD94BE633E80}" srcOrd="1" destOrd="0" presId="urn:microsoft.com/office/officeart/2005/8/layout/hList1"/>
    <dgm:cxn modelId="{1A266562-5F22-4E88-B581-ECB8088423D6}" type="presParOf" srcId="{190B6E5D-CD13-4C7B-B3D7-919D64ADCD47}" destId="{DEC3B552-71A2-41CD-BA9D-1CC53E844B07}" srcOrd="2" destOrd="0" presId="urn:microsoft.com/office/officeart/2005/8/layout/hList1"/>
    <dgm:cxn modelId="{AA4C7037-C21A-4DF9-8712-D5ED897F19F9}" type="presParOf" srcId="{DEC3B552-71A2-41CD-BA9D-1CC53E844B07}" destId="{25D79758-60E7-470A-886D-ECA9C0E40372}" srcOrd="0" destOrd="0" presId="urn:microsoft.com/office/officeart/2005/8/layout/hList1"/>
    <dgm:cxn modelId="{5C8EC9F8-1D79-429F-8EC5-E45D5AB2F3F2}" type="presParOf" srcId="{DEC3B552-71A2-41CD-BA9D-1CC53E844B07}" destId="{AA2C5634-982D-4F7F-A84C-9A34EA216135}" srcOrd="1" destOrd="0" presId="urn:microsoft.com/office/officeart/2005/8/layout/hList1"/>
    <dgm:cxn modelId="{88A2126C-C317-4B1A-B921-4292E6D63112}" type="presParOf" srcId="{190B6E5D-CD13-4C7B-B3D7-919D64ADCD47}" destId="{9530BF91-31D1-4848-B3D4-EAFEF051DDE8}" srcOrd="3" destOrd="0" presId="urn:microsoft.com/office/officeart/2005/8/layout/hList1"/>
    <dgm:cxn modelId="{2321C366-E99C-471A-8A60-10F9B1FD659D}" type="presParOf" srcId="{190B6E5D-CD13-4C7B-B3D7-919D64ADCD47}" destId="{8636BC1D-EDA9-4FD6-AFF6-430BF785C1F7}" srcOrd="4" destOrd="0" presId="urn:microsoft.com/office/officeart/2005/8/layout/hList1"/>
    <dgm:cxn modelId="{3EA77A64-D964-4645-8A8C-1540AB193236}" type="presParOf" srcId="{8636BC1D-EDA9-4FD6-AFF6-430BF785C1F7}" destId="{E01AC2F2-B320-4037-9116-7822BC0EDEA5}" srcOrd="0" destOrd="0" presId="urn:microsoft.com/office/officeart/2005/8/layout/hList1"/>
    <dgm:cxn modelId="{46EFE325-D0FD-443B-89CF-B390A209C9A2}" type="presParOf" srcId="{8636BC1D-EDA9-4FD6-AFF6-430BF785C1F7}" destId="{EFE8E3B3-63CE-41DD-8D2E-1EFF305548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006AF-BA53-4127-BF15-EA19AD920E5F}">
      <dsp:nvSpPr>
        <dsp:cNvPr id="0" name=""/>
        <dsp:cNvSpPr/>
      </dsp:nvSpPr>
      <dsp:spPr>
        <a:xfrm>
          <a:off x="3442" y="115762"/>
          <a:ext cx="3356293" cy="9800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020202"/>
              </a:solidFill>
            </a:rPr>
            <a:t>Missão 1: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rgbClr val="020202"/>
              </a:solidFill>
            </a:rPr>
            <a:t>Cadeias Agroindustriais sustentáveis e digitais para a segurança alimentar, nutricional e energética</a:t>
          </a:r>
        </a:p>
      </dsp:txBody>
      <dsp:txXfrm>
        <a:off x="3442" y="115762"/>
        <a:ext cx="3356293" cy="980027"/>
      </dsp:txXfrm>
    </dsp:sp>
    <dsp:sp modelId="{5FB84CDC-3E83-4189-98C8-2E8335ED909A}">
      <dsp:nvSpPr>
        <dsp:cNvPr id="0" name=""/>
        <dsp:cNvSpPr/>
      </dsp:nvSpPr>
      <dsp:spPr>
        <a:xfrm>
          <a:off x="3442" y="1095789"/>
          <a:ext cx="3356293" cy="165128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200" b="1" u="sng" kern="1200" dirty="0">
              <a:solidFill>
                <a:srgbClr val="020202"/>
              </a:solidFill>
              <a:cs typeface="Calibri"/>
            </a:rPr>
            <a:t>Meta 2026:</a:t>
          </a:r>
          <a:endParaRPr lang="pt-BR" sz="1200" kern="1200" dirty="0">
            <a:solidFill>
              <a:srgbClr val="020202"/>
            </a:solidFill>
          </a:endParaRP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solidFill>
                <a:srgbClr val="020202"/>
              </a:solidFill>
              <a:cs typeface="Calibri"/>
            </a:rPr>
            <a:t> Crescimento do PIB da Agroindústria em 3%.</a:t>
          </a:r>
          <a:endParaRPr lang="pt-BR" sz="1200" kern="1200" dirty="0">
            <a:solidFill>
              <a:srgbClr val="020202"/>
            </a:solidFill>
          </a:endParaRP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solidFill>
                <a:srgbClr val="020202"/>
              </a:solidFill>
              <a:cs typeface="Calibri"/>
            </a:rPr>
            <a:t> Tecnificação 43% e Mecanização em 28%.</a:t>
          </a:r>
          <a:endParaRPr lang="pt-BR" sz="1200" kern="1200" dirty="0">
            <a:solidFill>
              <a:srgbClr val="02020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200" b="1" kern="1200" dirty="0">
            <a:solidFill>
              <a:srgbClr val="020202"/>
            </a:solidFill>
            <a:cs typeface="Calibri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200" b="1" u="sng" kern="1200" dirty="0">
              <a:solidFill>
                <a:srgbClr val="020202"/>
              </a:solidFill>
              <a:cs typeface="Calibri"/>
            </a:rPr>
            <a:t>Meta 2033:</a:t>
          </a:r>
          <a:endParaRPr lang="pt-BR" sz="1200" kern="1200" dirty="0">
            <a:solidFill>
              <a:srgbClr val="020202"/>
            </a:solidFill>
            <a:cs typeface="Calibri"/>
          </a:endParaRP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solidFill>
                <a:srgbClr val="020202"/>
              </a:solidFill>
              <a:cs typeface="Calibri"/>
            </a:rPr>
            <a:t> Crescimento do PIB da Agroindústria em 6%.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solidFill>
                <a:srgbClr val="020202"/>
              </a:solidFill>
              <a:cs typeface="Calibri"/>
            </a:rPr>
            <a:t> Tecnificação 66% e Mecanização em 35%.</a:t>
          </a:r>
        </a:p>
      </dsp:txBody>
      <dsp:txXfrm>
        <a:off x="3442" y="1095789"/>
        <a:ext cx="3356293" cy="1651289"/>
      </dsp:txXfrm>
    </dsp:sp>
    <dsp:sp modelId="{25D79758-60E7-470A-886D-ECA9C0E40372}">
      <dsp:nvSpPr>
        <dsp:cNvPr id="0" name=""/>
        <dsp:cNvSpPr/>
      </dsp:nvSpPr>
      <dsp:spPr>
        <a:xfrm>
          <a:off x="3829617" y="115762"/>
          <a:ext cx="3356293" cy="980027"/>
        </a:xfrm>
        <a:prstGeom prst="rect">
          <a:avLst/>
        </a:prstGeom>
        <a:solidFill>
          <a:schemeClr val="accent4">
            <a:hueOff val="855095"/>
            <a:satOff val="-5756"/>
            <a:lumOff val="3137"/>
            <a:alphaOff val="0"/>
          </a:schemeClr>
        </a:solidFill>
        <a:ln w="12700" cap="flat" cmpd="sng" algn="ctr">
          <a:solidFill>
            <a:schemeClr val="accent4">
              <a:hueOff val="855095"/>
              <a:satOff val="-5756"/>
              <a:lumOff val="3137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020202"/>
              </a:solidFill>
            </a:rPr>
            <a:t>Missão 2: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rgbClr val="020202"/>
              </a:solidFill>
            </a:rPr>
            <a:t>Complexo econômico industrial da saúde resiliente para reduzir vulnerabilidade do SUS e ampliar o acesso à saúde</a:t>
          </a:r>
          <a:r>
            <a:rPr lang="pt-BR" sz="1000" b="0" kern="1200" dirty="0">
              <a:solidFill>
                <a:srgbClr val="020202"/>
              </a:solidFill>
            </a:rPr>
            <a:t>.</a:t>
          </a:r>
        </a:p>
      </dsp:txBody>
      <dsp:txXfrm>
        <a:off x="3829617" y="115762"/>
        <a:ext cx="3356293" cy="980027"/>
      </dsp:txXfrm>
    </dsp:sp>
    <dsp:sp modelId="{AA2C5634-982D-4F7F-A84C-9A34EA216135}">
      <dsp:nvSpPr>
        <dsp:cNvPr id="0" name=""/>
        <dsp:cNvSpPr/>
      </dsp:nvSpPr>
      <dsp:spPr>
        <a:xfrm>
          <a:off x="3829617" y="1095789"/>
          <a:ext cx="3356293" cy="1651289"/>
        </a:xfrm>
        <a:prstGeom prst="rect">
          <a:avLst/>
        </a:prstGeom>
        <a:solidFill>
          <a:schemeClr val="accent4">
            <a:tint val="40000"/>
            <a:alpha val="90000"/>
            <a:hueOff val="998584"/>
            <a:satOff val="-3670"/>
            <a:lumOff val="43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998584"/>
              <a:satOff val="-3670"/>
              <a:lumOff val="439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200" b="1" u="sng" kern="1200" dirty="0">
              <a:solidFill>
                <a:srgbClr val="020202"/>
              </a:solidFill>
              <a:cs typeface="Calibri"/>
            </a:rPr>
            <a:t>Meta 2026:</a:t>
          </a:r>
          <a:endParaRPr lang="pt-BR" sz="1200" kern="1200" dirty="0">
            <a:solidFill>
              <a:srgbClr val="020202"/>
            </a:solidFill>
          </a:endParaRP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Produzir no país 50% das necessidades nacionais. </a:t>
          </a:r>
          <a:endParaRPr lang="pt-BR" sz="1200" kern="1200" dirty="0">
            <a:solidFill>
              <a:srgbClr val="02020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200" kern="1200" dirty="0">
            <a:solidFill>
              <a:srgbClr val="020202"/>
            </a:solidFill>
            <a:cs typeface="Calibri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200" kern="1200" dirty="0">
            <a:solidFill>
              <a:srgbClr val="020202"/>
            </a:solidFill>
            <a:cs typeface="Calibri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200" b="1" u="sng" kern="1200" dirty="0">
              <a:solidFill>
                <a:srgbClr val="020202"/>
              </a:solidFill>
              <a:cs typeface="Calibri"/>
            </a:rPr>
            <a:t>Meta 2033:</a:t>
          </a:r>
          <a:endParaRPr lang="pt-BR" sz="1200" kern="1200" dirty="0">
            <a:solidFill>
              <a:srgbClr val="020202"/>
            </a:solidFill>
            <a:cs typeface="Calibri"/>
          </a:endParaRP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Produzir no país 70% das necessidades nacionais</a:t>
          </a:r>
          <a:r>
            <a:rPr lang="pt-BR" sz="1000" kern="1200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pt-BR" sz="1000" kern="1200" dirty="0">
            <a:solidFill>
              <a:srgbClr val="020202"/>
            </a:solidFill>
            <a:cs typeface="Calibri"/>
          </a:endParaRPr>
        </a:p>
      </dsp:txBody>
      <dsp:txXfrm>
        <a:off x="3829617" y="1095789"/>
        <a:ext cx="3356293" cy="1651289"/>
      </dsp:txXfrm>
    </dsp:sp>
    <dsp:sp modelId="{E01AC2F2-B320-4037-9116-7822BC0EDEA5}">
      <dsp:nvSpPr>
        <dsp:cNvPr id="0" name=""/>
        <dsp:cNvSpPr/>
      </dsp:nvSpPr>
      <dsp:spPr>
        <a:xfrm>
          <a:off x="7655791" y="115762"/>
          <a:ext cx="3356293" cy="980027"/>
        </a:xfrm>
        <a:prstGeom prst="rect">
          <a:avLst/>
        </a:prstGeom>
        <a:solidFill>
          <a:schemeClr val="accent4">
            <a:hueOff val="1710190"/>
            <a:satOff val="-11511"/>
            <a:lumOff val="6275"/>
            <a:alphaOff val="0"/>
          </a:schemeClr>
        </a:solidFill>
        <a:ln w="12700" cap="flat" cmpd="sng" algn="ctr">
          <a:solidFill>
            <a:schemeClr val="accent4">
              <a:hueOff val="1710190"/>
              <a:satOff val="-11511"/>
              <a:lumOff val="6275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020202"/>
              </a:solidFill>
            </a:rPr>
            <a:t>Missão 3: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rgbClr val="020202"/>
              </a:solidFill>
            </a:rPr>
            <a:t>Infraestrutura, saneamento e mobilidade sustentáveis para a integração produtiva e o bem estar nas cidades.</a:t>
          </a:r>
        </a:p>
      </dsp:txBody>
      <dsp:txXfrm>
        <a:off x="7655791" y="115762"/>
        <a:ext cx="3356293" cy="980027"/>
      </dsp:txXfrm>
    </dsp:sp>
    <dsp:sp modelId="{EFE8E3B3-63CE-41DD-8D2E-1EFF3055483A}">
      <dsp:nvSpPr>
        <dsp:cNvPr id="0" name=""/>
        <dsp:cNvSpPr/>
      </dsp:nvSpPr>
      <dsp:spPr>
        <a:xfrm>
          <a:off x="7655791" y="1095789"/>
          <a:ext cx="3356293" cy="1651289"/>
        </a:xfrm>
        <a:prstGeom prst="rect">
          <a:avLst/>
        </a:prstGeom>
        <a:solidFill>
          <a:schemeClr val="accent4">
            <a:tint val="40000"/>
            <a:alpha val="90000"/>
            <a:hueOff val="1997167"/>
            <a:satOff val="-7340"/>
            <a:lumOff val="87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997167"/>
              <a:satOff val="-7340"/>
              <a:lumOff val="878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pt-BR" sz="1000" b="1" u="sng" kern="1200" dirty="0">
              <a:solidFill>
                <a:srgbClr val="020202"/>
              </a:solidFill>
            </a:rPr>
            <a:t>Meta 2026:</a:t>
          </a:r>
          <a:endParaRPr lang="pt-BR" sz="1000" kern="1200" dirty="0">
            <a:solidFill>
              <a:srgbClr val="020202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000" kern="1200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2,0 milhões de moradias contratadas pelo MCMV, dos quais 500 mil com fornecimento de energia renovável.</a:t>
          </a:r>
          <a:endParaRPr lang="pt-BR" sz="1000" kern="1200" dirty="0">
            <a:solidFill>
              <a:srgbClr val="020202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000" kern="1200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3% de veículos eletrificados (elétricos e híbridos) com baterias nacionais.</a:t>
          </a:r>
          <a:endParaRPr lang="pt-BR" sz="1000" kern="1200" dirty="0">
            <a:solidFill>
              <a:srgbClr val="020202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000" b="1" u="sng" kern="1200" dirty="0">
              <a:solidFill>
                <a:srgbClr val="02020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Meta 2033: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000" kern="1200" dirty="0">
              <a:solidFill>
                <a:srgbClr val="020202"/>
              </a:solidFill>
              <a:cs typeface="Calibri"/>
            </a:rPr>
            <a:t> 6,9 milhões moradias contratadas pelo MCMV, das quais 1,4 milhão com fornecimento de energia renovável.</a:t>
          </a:r>
          <a:endParaRPr lang="pt-BR" sz="1000" b="1" u="sng" kern="1200" dirty="0">
            <a:solidFill>
              <a:srgbClr val="02020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000" kern="1200" dirty="0">
              <a:solidFill>
                <a:srgbClr val="020202"/>
              </a:solidFill>
              <a:cs typeface="Calibri"/>
            </a:rPr>
            <a:t> 33%  veículos eletrificados (elétricos e híbridos) com baterias de fabricação nacional.</a:t>
          </a:r>
          <a:endParaRPr lang="pt-BR" sz="1000" b="1" u="sng" kern="1200" dirty="0">
            <a:solidFill>
              <a:srgbClr val="02020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655791" y="1095789"/>
        <a:ext cx="3356293" cy="1651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006AF-BA53-4127-BF15-EA19AD920E5F}">
      <dsp:nvSpPr>
        <dsp:cNvPr id="0" name=""/>
        <dsp:cNvSpPr/>
      </dsp:nvSpPr>
      <dsp:spPr>
        <a:xfrm>
          <a:off x="3442" y="26642"/>
          <a:ext cx="3356293" cy="9978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Missão 4: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Transformação digital da indústria para ampliar a produtividade</a:t>
          </a:r>
          <a:r>
            <a:rPr lang="pt-BR" sz="1100" b="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.</a:t>
          </a:r>
        </a:p>
      </dsp:txBody>
      <dsp:txXfrm>
        <a:off x="3442" y="26642"/>
        <a:ext cx="3356293" cy="997855"/>
      </dsp:txXfrm>
    </dsp:sp>
    <dsp:sp modelId="{5FB84CDC-3E83-4189-98C8-2E8335ED909A}">
      <dsp:nvSpPr>
        <dsp:cNvPr id="0" name=""/>
        <dsp:cNvSpPr/>
      </dsp:nvSpPr>
      <dsp:spPr>
        <a:xfrm>
          <a:off x="3442" y="1024498"/>
          <a:ext cx="3356293" cy="18116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400" b="1" u="sng" kern="1200" dirty="0">
              <a:solidFill>
                <a:srgbClr val="020202"/>
              </a:solidFill>
              <a:cs typeface="Calibri"/>
            </a:rPr>
            <a:t>Meta 2026:</a:t>
          </a:r>
          <a:endParaRPr lang="pt-BR" sz="1400" kern="1200" dirty="0">
            <a:solidFill>
              <a:srgbClr val="02020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400" kern="1200" dirty="0">
              <a:solidFill>
                <a:srgbClr val="020202"/>
              </a:solidFill>
              <a:cs typeface="Calibri"/>
            </a:rPr>
            <a:t> Transformar digitalmente 25%. </a:t>
          </a:r>
          <a:endParaRPr lang="pt-BR" sz="1400" kern="1200" dirty="0">
            <a:solidFill>
              <a:srgbClr val="020202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t-BR" sz="1400" kern="1200" dirty="0">
            <a:solidFill>
              <a:srgbClr val="020202"/>
            </a:solidFill>
            <a:cs typeface="Calibri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400" b="1" u="sng" kern="1200" dirty="0">
              <a:solidFill>
                <a:srgbClr val="020202"/>
              </a:solidFill>
              <a:cs typeface="Calibri"/>
            </a:rPr>
            <a:t>Meta 2033:</a:t>
          </a:r>
          <a:endParaRPr lang="pt-BR" sz="1400" kern="1200" dirty="0">
            <a:solidFill>
              <a:srgbClr val="020202"/>
            </a:solidFill>
            <a:cs typeface="Calibri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400" kern="1200" dirty="0">
              <a:solidFill>
                <a:srgbClr val="020202"/>
              </a:solidFill>
              <a:cs typeface="Calibri"/>
            </a:rPr>
            <a:t> Transformar digitalmente 50%.</a:t>
          </a:r>
        </a:p>
      </dsp:txBody>
      <dsp:txXfrm>
        <a:off x="3442" y="1024498"/>
        <a:ext cx="3356293" cy="1811699"/>
      </dsp:txXfrm>
    </dsp:sp>
    <dsp:sp modelId="{25D79758-60E7-470A-886D-ECA9C0E40372}">
      <dsp:nvSpPr>
        <dsp:cNvPr id="0" name=""/>
        <dsp:cNvSpPr/>
      </dsp:nvSpPr>
      <dsp:spPr>
        <a:xfrm>
          <a:off x="3829617" y="26642"/>
          <a:ext cx="3356293" cy="997855"/>
        </a:xfrm>
        <a:prstGeom prst="rect">
          <a:avLst/>
        </a:prstGeom>
        <a:solidFill>
          <a:schemeClr val="accent5">
            <a:hueOff val="-3296633"/>
            <a:satOff val="13528"/>
            <a:lumOff val="-7451"/>
            <a:alphaOff val="0"/>
          </a:schemeClr>
        </a:solidFill>
        <a:ln w="12700" cap="flat" cmpd="sng" algn="ctr">
          <a:solidFill>
            <a:schemeClr val="accent5">
              <a:hueOff val="-3296633"/>
              <a:satOff val="13528"/>
              <a:lumOff val="-7451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Missão 5: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Bioeconomia, descarbonização e transição e segurança energéticas para garantir os recursos para as gerações futuras</a:t>
          </a:r>
        </a:p>
      </dsp:txBody>
      <dsp:txXfrm>
        <a:off x="3829617" y="26642"/>
        <a:ext cx="3356293" cy="997855"/>
      </dsp:txXfrm>
    </dsp:sp>
    <dsp:sp modelId="{AA2C5634-982D-4F7F-A84C-9A34EA216135}">
      <dsp:nvSpPr>
        <dsp:cNvPr id="0" name=""/>
        <dsp:cNvSpPr/>
      </dsp:nvSpPr>
      <dsp:spPr>
        <a:xfrm>
          <a:off x="3829617" y="1024498"/>
          <a:ext cx="3356293" cy="1811699"/>
        </a:xfrm>
        <a:prstGeom prst="rect">
          <a:avLst/>
        </a:prstGeom>
        <a:solidFill>
          <a:schemeClr val="accent5">
            <a:tint val="40000"/>
            <a:alpha val="90000"/>
            <a:hueOff val="-3116903"/>
            <a:satOff val="3124"/>
            <a:lumOff val="-100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116903"/>
              <a:satOff val="3124"/>
              <a:lumOff val="-1002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0" lang="pt-BR" sz="1000" b="1" i="0" u="sng" strike="noStrike" kern="1200" cap="none" spc="0" normalizeH="0" baseline="0" noProof="0" dirty="0">
              <a:ln/>
              <a:solidFill>
                <a:srgbClr val="020202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rPr>
            <a:t>Meta 2026:</a:t>
          </a:r>
          <a:endParaRPr lang="pt-BR" sz="1000" kern="1200" dirty="0">
            <a:solidFill>
              <a:srgbClr val="020202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kumimoji="0" lang="pt-BR" sz="1000" i="0" u="none" strike="noStrike" kern="1200" cap="none" spc="0" normalizeH="0" baseline="0" noProof="0" dirty="0">
              <a:ln/>
              <a:solidFill>
                <a:srgbClr val="020202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rPr>
            <a:t> Ampliar em 27% a participação dos biocombustíveis e elétricos na matriz energética</a:t>
          </a:r>
          <a:endParaRPr lang="pt-BR" sz="1000" kern="1200" dirty="0">
            <a:solidFill>
              <a:srgbClr val="020202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kumimoji="0" lang="pt-BR" sz="1000" i="0" u="none" strike="noStrike" kern="1200" cap="none" spc="0" normalizeH="0" baseline="0" noProof="0" dirty="0">
              <a:ln/>
              <a:solidFill>
                <a:srgbClr val="020202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rPr>
            <a:t> Ampliar o uso tecnológico e sustentável da biodiversidade pela indústria em 10%</a:t>
          </a:r>
          <a:endParaRPr lang="pt-BR" sz="1000" kern="1200" dirty="0">
            <a:solidFill>
              <a:srgbClr val="020202"/>
            </a:solidFill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kumimoji="0" lang="pt-BR" sz="1000" i="0" u="none" strike="noStrike" kern="1200" cap="none" spc="0" normalizeH="0" baseline="0" noProof="0" dirty="0">
            <a:ln>
              <a:noFill/>
            </a:ln>
            <a:solidFill>
              <a:srgbClr val="020202"/>
            </a:solidFill>
            <a:effectLst/>
            <a:uLnTx/>
            <a:uFillTx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000" b="1" u="sng" kern="1200" dirty="0">
              <a:solidFill>
                <a:srgbClr val="020202"/>
              </a:solidFill>
              <a:ea typeface="Open Sans" panose="020B0606030504020204" pitchFamily="34" charset="0"/>
              <a:cs typeface="Open Sans" panose="020B0606030504020204" pitchFamily="34" charset="0"/>
            </a:rPr>
            <a:t>Meta 2033: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000" kern="1200" dirty="0">
              <a:solidFill>
                <a:srgbClr val="020202"/>
              </a:solidFill>
              <a:ea typeface="Open Sans" panose="020B0606030504020204" pitchFamily="34" charset="0"/>
              <a:cs typeface="Open Sans" panose="020B0606030504020204" pitchFamily="34" charset="0"/>
            </a:rPr>
            <a:t> Ampliar em 50% a participação dos biocombustíveis e elétricos na matriz energética de transporte.</a:t>
          </a:r>
          <a:endParaRPr lang="pt-BR" sz="1000" b="1" u="sng" kern="1200" dirty="0">
            <a:solidFill>
              <a:srgbClr val="020202"/>
            </a:solidFill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000" kern="1200" dirty="0">
              <a:solidFill>
                <a:srgbClr val="020202"/>
              </a:solidFill>
              <a:ea typeface="Open Sans" panose="020B0606030504020204" pitchFamily="34" charset="0"/>
              <a:cs typeface="Open Sans" panose="020B0606030504020204" pitchFamily="34" charset="0"/>
            </a:rPr>
            <a:t> Ampliar o uso tecnológico e sustentável da biodiversidade pela indústria em 30%.</a:t>
          </a:r>
          <a:endParaRPr lang="pt-BR" sz="1000" b="1" u="sng" kern="1200" dirty="0">
            <a:solidFill>
              <a:srgbClr val="020202"/>
            </a:solidFill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829617" y="1024498"/>
        <a:ext cx="3356293" cy="1811699"/>
      </dsp:txXfrm>
    </dsp:sp>
    <dsp:sp modelId="{E01AC2F2-B320-4037-9116-7822BC0EDEA5}">
      <dsp:nvSpPr>
        <dsp:cNvPr id="0" name=""/>
        <dsp:cNvSpPr/>
      </dsp:nvSpPr>
      <dsp:spPr>
        <a:xfrm>
          <a:off x="7655791" y="26642"/>
          <a:ext cx="3356293" cy="997855"/>
        </a:xfrm>
        <a:prstGeom prst="rect">
          <a:avLst/>
        </a:prstGeom>
        <a:solidFill>
          <a:schemeClr val="accent5">
            <a:hueOff val="-6593266"/>
            <a:satOff val="27055"/>
            <a:lumOff val="-14902"/>
            <a:alphaOff val="0"/>
          </a:schemeClr>
        </a:solidFill>
        <a:ln w="12700" cap="flat" cmpd="sng" algn="ctr">
          <a:solidFill>
            <a:schemeClr val="accent5">
              <a:hueOff val="-6593266"/>
              <a:satOff val="27055"/>
              <a:lumOff val="-14902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020202"/>
              </a:solidFill>
            </a:rPr>
            <a:t>Missão 6: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rgbClr val="020202"/>
              </a:solidFill>
            </a:rPr>
            <a:t>Tecnologias de interesse para a soberania nacional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000" b="0" kern="1200" dirty="0"/>
        </a:p>
      </dsp:txBody>
      <dsp:txXfrm>
        <a:off x="7655791" y="26642"/>
        <a:ext cx="3356293" cy="997855"/>
      </dsp:txXfrm>
    </dsp:sp>
    <dsp:sp modelId="{EFE8E3B3-63CE-41DD-8D2E-1EFF3055483A}">
      <dsp:nvSpPr>
        <dsp:cNvPr id="0" name=""/>
        <dsp:cNvSpPr/>
      </dsp:nvSpPr>
      <dsp:spPr>
        <a:xfrm>
          <a:off x="7655791" y="1024498"/>
          <a:ext cx="3356293" cy="1811699"/>
        </a:xfrm>
        <a:prstGeom prst="rect">
          <a:avLst/>
        </a:prstGeom>
        <a:solidFill>
          <a:schemeClr val="accent5">
            <a:tint val="40000"/>
            <a:alpha val="90000"/>
            <a:hueOff val="-6233806"/>
            <a:satOff val="6248"/>
            <a:lumOff val="-200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233806"/>
              <a:satOff val="6248"/>
              <a:lumOff val="-2005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pt-BR" sz="1200" b="1" kern="1200" dirty="0">
              <a:solidFill>
                <a:srgbClr val="020202"/>
              </a:solidFill>
              <a:cs typeface="Calibri"/>
            </a:rPr>
            <a:t>Meta 2026:</a:t>
          </a:r>
          <a:endParaRPr lang="pt-BR" sz="1200" b="1" kern="1200" dirty="0">
            <a:solidFill>
              <a:srgbClr val="02020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cs typeface="Calibri"/>
            </a:rPr>
            <a:t> Alcançar 55% de domínio das tecnologias críticas para a defesa.</a:t>
          </a:r>
          <a:endParaRPr lang="pt-BR" sz="1200" kern="1200" dirty="0">
            <a:solidFill>
              <a:srgbClr val="02020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pt-BR" sz="1200" kern="1200" dirty="0">
            <a:solidFill>
              <a:srgbClr val="020202"/>
            </a:solidFill>
            <a:cs typeface="Calibri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pt-BR" sz="1200" b="1" kern="1200" dirty="0">
              <a:solidFill>
                <a:srgbClr val="020202"/>
              </a:solidFill>
              <a:cs typeface="Calibri"/>
            </a:rPr>
            <a:t>Meta 2033: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cs typeface="Calibri"/>
            </a:rPr>
            <a:t> Alcançar 75% de domínio das tecnologias críticas para a defesa. </a:t>
          </a:r>
        </a:p>
      </dsp:txBody>
      <dsp:txXfrm>
        <a:off x="7655791" y="1024498"/>
        <a:ext cx="3356293" cy="18116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006AF-BA53-4127-BF15-EA19AD920E5F}">
      <dsp:nvSpPr>
        <dsp:cNvPr id="0" name=""/>
        <dsp:cNvSpPr/>
      </dsp:nvSpPr>
      <dsp:spPr>
        <a:xfrm>
          <a:off x="3442" y="6427"/>
          <a:ext cx="3356293" cy="892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020202"/>
              </a:solidFill>
            </a:rPr>
            <a:t>Missão 1: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020202"/>
              </a:solidFill>
            </a:rPr>
            <a:t>Cadeias Agroindustriais sustentáveis e digitais para a segurança alimentar, nutricional e energética</a:t>
          </a:r>
        </a:p>
      </dsp:txBody>
      <dsp:txXfrm>
        <a:off x="3442" y="6427"/>
        <a:ext cx="3356293" cy="892800"/>
      </dsp:txXfrm>
    </dsp:sp>
    <dsp:sp modelId="{5FB84CDC-3E83-4189-98C8-2E8335ED909A}">
      <dsp:nvSpPr>
        <dsp:cNvPr id="0" name=""/>
        <dsp:cNvSpPr/>
      </dsp:nvSpPr>
      <dsp:spPr>
        <a:xfrm>
          <a:off x="3442" y="899228"/>
          <a:ext cx="3356293" cy="195718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</a:rPr>
            <a:t> Agricultura de precisão (drones e sensores)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</a:rPr>
            <a:t> Máquinas agrícolas e suas partes e componentes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</a:rPr>
            <a:t> Fertilizantes e biofertilizantes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</a:rPr>
            <a:t> Têxtil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pt-BR" sz="1200" kern="1200" dirty="0">
            <a:solidFill>
              <a:srgbClr val="020202"/>
            </a:solidFill>
          </a:endParaRP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pt-BR" sz="1200" kern="1200" dirty="0">
            <a:solidFill>
              <a:srgbClr val="020202"/>
            </a:solidFill>
          </a:endParaRPr>
        </a:p>
      </dsp:txBody>
      <dsp:txXfrm>
        <a:off x="3442" y="899228"/>
        <a:ext cx="3356293" cy="1957185"/>
      </dsp:txXfrm>
    </dsp:sp>
    <dsp:sp modelId="{25D79758-60E7-470A-886D-ECA9C0E40372}">
      <dsp:nvSpPr>
        <dsp:cNvPr id="0" name=""/>
        <dsp:cNvSpPr/>
      </dsp:nvSpPr>
      <dsp:spPr>
        <a:xfrm>
          <a:off x="3829617" y="6427"/>
          <a:ext cx="3356293" cy="892800"/>
        </a:xfrm>
        <a:prstGeom prst="rect">
          <a:avLst/>
        </a:prstGeom>
        <a:solidFill>
          <a:schemeClr val="accent4">
            <a:hueOff val="855095"/>
            <a:satOff val="-5756"/>
            <a:lumOff val="3137"/>
            <a:alphaOff val="0"/>
          </a:schemeClr>
        </a:solidFill>
        <a:ln w="12700" cap="flat" cmpd="sng" algn="ctr">
          <a:solidFill>
            <a:schemeClr val="accent4">
              <a:hueOff val="855095"/>
              <a:satOff val="-5756"/>
              <a:lumOff val="3137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kern="1200" dirty="0">
              <a:solidFill>
                <a:srgbClr val="020202"/>
              </a:solidFill>
            </a:rPr>
            <a:t>Missão 2: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kern="1200" dirty="0">
              <a:solidFill>
                <a:srgbClr val="020202"/>
              </a:solidFill>
            </a:rPr>
            <a:t>Complexo econômico industrial da saúde resiliente para reduzir vulnerabilidade do SUS e ampliar o acesso à saúde.</a:t>
          </a:r>
        </a:p>
      </dsp:txBody>
      <dsp:txXfrm>
        <a:off x="3829617" y="6427"/>
        <a:ext cx="3356293" cy="892800"/>
      </dsp:txXfrm>
    </dsp:sp>
    <dsp:sp modelId="{AA2C5634-982D-4F7F-A84C-9A34EA216135}">
      <dsp:nvSpPr>
        <dsp:cNvPr id="0" name=""/>
        <dsp:cNvSpPr/>
      </dsp:nvSpPr>
      <dsp:spPr>
        <a:xfrm>
          <a:off x="3829617" y="899228"/>
          <a:ext cx="3356293" cy="1957185"/>
        </a:xfrm>
        <a:prstGeom prst="rect">
          <a:avLst/>
        </a:prstGeom>
        <a:solidFill>
          <a:schemeClr val="accent4">
            <a:tint val="40000"/>
            <a:alpha val="90000"/>
            <a:hueOff val="998584"/>
            <a:satOff val="-3670"/>
            <a:lumOff val="43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998584"/>
              <a:satOff val="-3670"/>
              <a:lumOff val="439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Medicamentos e princípios ativos biológicos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Vacinas, hemoderivados e terapias avançadas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Dispositivos médicos</a:t>
          </a:r>
        </a:p>
      </dsp:txBody>
      <dsp:txXfrm>
        <a:off x="3829617" y="899228"/>
        <a:ext cx="3356293" cy="1957185"/>
      </dsp:txXfrm>
    </dsp:sp>
    <dsp:sp modelId="{E01AC2F2-B320-4037-9116-7822BC0EDEA5}">
      <dsp:nvSpPr>
        <dsp:cNvPr id="0" name=""/>
        <dsp:cNvSpPr/>
      </dsp:nvSpPr>
      <dsp:spPr>
        <a:xfrm>
          <a:off x="7655791" y="6427"/>
          <a:ext cx="3356293" cy="892800"/>
        </a:xfrm>
        <a:prstGeom prst="rect">
          <a:avLst/>
        </a:prstGeom>
        <a:solidFill>
          <a:schemeClr val="accent4">
            <a:hueOff val="1710190"/>
            <a:satOff val="-11511"/>
            <a:lumOff val="6275"/>
            <a:alphaOff val="0"/>
          </a:schemeClr>
        </a:solidFill>
        <a:ln w="12700" cap="flat" cmpd="sng" algn="ctr">
          <a:solidFill>
            <a:schemeClr val="accent4">
              <a:hueOff val="1710190"/>
              <a:satOff val="-11511"/>
              <a:lumOff val="6275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020202"/>
              </a:solidFill>
            </a:rPr>
            <a:t>Missão 3: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020202"/>
              </a:solidFill>
            </a:rPr>
            <a:t>Infraestrutura, saneamento e mobilidade sustentáveis para a integração produtiva e o bem estar nas cidades.</a:t>
          </a:r>
        </a:p>
      </dsp:txBody>
      <dsp:txXfrm>
        <a:off x="7655791" y="6427"/>
        <a:ext cx="3356293" cy="892800"/>
      </dsp:txXfrm>
    </dsp:sp>
    <dsp:sp modelId="{EFE8E3B3-63CE-41DD-8D2E-1EFF3055483A}">
      <dsp:nvSpPr>
        <dsp:cNvPr id="0" name=""/>
        <dsp:cNvSpPr/>
      </dsp:nvSpPr>
      <dsp:spPr>
        <a:xfrm>
          <a:off x="7655791" y="899228"/>
          <a:ext cx="3356293" cy="1957185"/>
        </a:xfrm>
        <a:prstGeom prst="rect">
          <a:avLst/>
        </a:prstGeom>
        <a:solidFill>
          <a:schemeClr val="accent4">
            <a:tint val="40000"/>
            <a:alpha val="90000"/>
            <a:hueOff val="1997167"/>
            <a:satOff val="-7340"/>
            <a:lumOff val="87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997167"/>
              <a:satOff val="-7340"/>
              <a:lumOff val="878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Sistemas de propulsão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Baterias elétricas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Metroferroviário, inclusive partes e componentes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</dsp:txBody>
      <dsp:txXfrm>
        <a:off x="7655791" y="899228"/>
        <a:ext cx="3356293" cy="19571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006AF-BA53-4127-BF15-EA19AD920E5F}">
      <dsp:nvSpPr>
        <dsp:cNvPr id="0" name=""/>
        <dsp:cNvSpPr/>
      </dsp:nvSpPr>
      <dsp:spPr>
        <a:xfrm>
          <a:off x="3442" y="8520"/>
          <a:ext cx="3356293" cy="979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Missão 4: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Transformação digital da indústria para ampliar a produtividade.</a:t>
          </a:r>
        </a:p>
      </dsp:txBody>
      <dsp:txXfrm>
        <a:off x="3442" y="8520"/>
        <a:ext cx="3356293" cy="979200"/>
      </dsp:txXfrm>
    </dsp:sp>
    <dsp:sp modelId="{5FB84CDC-3E83-4189-98C8-2E8335ED909A}">
      <dsp:nvSpPr>
        <dsp:cNvPr id="0" name=""/>
        <dsp:cNvSpPr/>
      </dsp:nvSpPr>
      <dsp:spPr>
        <a:xfrm>
          <a:off x="3442" y="987720"/>
          <a:ext cx="3356293" cy="18666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Semicondutores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Robôs industriais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Produtos e serviços digitais avançados – plataformas digitais, nuvem e audiovisual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</dsp:txBody>
      <dsp:txXfrm>
        <a:off x="3442" y="987720"/>
        <a:ext cx="3356293" cy="1866600"/>
      </dsp:txXfrm>
    </dsp:sp>
    <dsp:sp modelId="{25D79758-60E7-470A-886D-ECA9C0E40372}">
      <dsp:nvSpPr>
        <dsp:cNvPr id="0" name=""/>
        <dsp:cNvSpPr/>
      </dsp:nvSpPr>
      <dsp:spPr>
        <a:xfrm>
          <a:off x="3829617" y="8520"/>
          <a:ext cx="3356293" cy="979200"/>
        </a:xfrm>
        <a:prstGeom prst="rect">
          <a:avLst/>
        </a:prstGeom>
        <a:solidFill>
          <a:schemeClr val="accent5">
            <a:hueOff val="-3296633"/>
            <a:satOff val="13528"/>
            <a:lumOff val="-7451"/>
            <a:alphaOff val="0"/>
          </a:schemeClr>
        </a:solidFill>
        <a:ln w="12700" cap="flat" cmpd="sng" algn="ctr">
          <a:solidFill>
            <a:schemeClr val="accent5">
              <a:hueOff val="-3296633"/>
              <a:satOff val="13528"/>
              <a:lumOff val="-7451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Missão 5: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Bioeconomia, descarbonização e transição e segurança energéticas para garantir os recursos para as gerações futuras</a:t>
          </a:r>
        </a:p>
      </dsp:txBody>
      <dsp:txXfrm>
        <a:off x="3829617" y="8520"/>
        <a:ext cx="3356293" cy="979200"/>
      </dsp:txXfrm>
    </dsp:sp>
    <dsp:sp modelId="{AA2C5634-982D-4F7F-A84C-9A34EA216135}">
      <dsp:nvSpPr>
        <dsp:cNvPr id="0" name=""/>
        <dsp:cNvSpPr/>
      </dsp:nvSpPr>
      <dsp:spPr>
        <a:xfrm>
          <a:off x="3829617" y="987720"/>
          <a:ext cx="3356293" cy="1866600"/>
        </a:xfrm>
        <a:prstGeom prst="rect">
          <a:avLst/>
        </a:prstGeom>
        <a:solidFill>
          <a:schemeClr val="accent5">
            <a:tint val="40000"/>
            <a:alpha val="90000"/>
            <a:hueOff val="-3116903"/>
            <a:satOff val="3124"/>
            <a:lumOff val="-100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116903"/>
              <a:satOff val="3124"/>
              <a:lumOff val="-1002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Novas fontes de energia (hidrogênio, diesel verde e SAF)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Equipamentos de energia verde (painéis solares e aerogeradores)</a:t>
          </a: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Descarbonização da indústria de base (cimento, aço e química sustentáveis)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</dsp:txBody>
      <dsp:txXfrm>
        <a:off x="3829617" y="987720"/>
        <a:ext cx="3356293" cy="1866600"/>
      </dsp:txXfrm>
    </dsp:sp>
    <dsp:sp modelId="{E01AC2F2-B320-4037-9116-7822BC0EDEA5}">
      <dsp:nvSpPr>
        <dsp:cNvPr id="0" name=""/>
        <dsp:cNvSpPr/>
      </dsp:nvSpPr>
      <dsp:spPr>
        <a:xfrm>
          <a:off x="7655791" y="8520"/>
          <a:ext cx="3356293" cy="979200"/>
        </a:xfrm>
        <a:prstGeom prst="rect">
          <a:avLst/>
        </a:prstGeom>
        <a:solidFill>
          <a:schemeClr val="accent5">
            <a:hueOff val="-6593266"/>
            <a:satOff val="27055"/>
            <a:lumOff val="-14902"/>
            <a:alphaOff val="0"/>
          </a:schemeClr>
        </a:solidFill>
        <a:ln w="12700" cap="flat" cmpd="sng" algn="ctr">
          <a:solidFill>
            <a:schemeClr val="accent5">
              <a:hueOff val="-6593266"/>
              <a:satOff val="27055"/>
              <a:lumOff val="-14902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020202"/>
              </a:solidFill>
            </a:rPr>
            <a:t>Missão 6: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020202"/>
              </a:solidFill>
            </a:rPr>
            <a:t>Tecnologias de interesse para a soberania nacional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b="0" kern="1200" dirty="0"/>
        </a:p>
      </dsp:txBody>
      <dsp:txXfrm>
        <a:off x="7655791" y="8520"/>
        <a:ext cx="3356293" cy="979200"/>
      </dsp:txXfrm>
    </dsp:sp>
    <dsp:sp modelId="{EFE8E3B3-63CE-41DD-8D2E-1EFF3055483A}">
      <dsp:nvSpPr>
        <dsp:cNvPr id="0" name=""/>
        <dsp:cNvSpPr/>
      </dsp:nvSpPr>
      <dsp:spPr>
        <a:xfrm>
          <a:off x="7655791" y="987720"/>
          <a:ext cx="3356293" cy="1866600"/>
        </a:xfrm>
        <a:prstGeom prst="rect">
          <a:avLst/>
        </a:prstGeom>
        <a:solidFill>
          <a:schemeClr val="accent5">
            <a:tint val="40000"/>
            <a:alpha val="90000"/>
            <a:hueOff val="-6233806"/>
            <a:satOff val="6248"/>
            <a:lumOff val="-200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233806"/>
              <a:satOff val="6248"/>
              <a:lumOff val="-2005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Veículos lançadores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>
              <a:solidFill>
                <a:srgbClr val="020202"/>
              </a:solidFill>
              <a:latin typeface="Calibri"/>
              <a:ea typeface="+mn-ea"/>
              <a:cs typeface="+mn-cs"/>
            </a:rPr>
            <a:t>Radares</a:t>
          </a:r>
          <a:endParaRPr lang="pt-BR" sz="1200" kern="1200" dirty="0">
            <a:solidFill>
              <a:srgbClr val="020202"/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t-BR" sz="1200" kern="1200" dirty="0">
              <a:solidFill>
                <a:srgbClr val="020202"/>
              </a:solidFill>
              <a:latin typeface="Calibri"/>
              <a:ea typeface="+mn-ea"/>
              <a:cs typeface="+mn-cs"/>
            </a:rPr>
            <a:t>Satélites</a:t>
          </a:r>
        </a:p>
      </dsp:txBody>
      <dsp:txXfrm>
        <a:off x="7655791" y="987720"/>
        <a:ext cx="3356293" cy="1866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5092F14-4EA2-4707-8DAA-2EB89802C3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4897" tIns="47449" rIns="94897" bIns="4744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45B6981-2B9A-410F-AF61-545C1D4768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6" y="0"/>
            <a:ext cx="3076363" cy="513508"/>
          </a:xfrm>
          <a:prstGeom prst="rect">
            <a:avLst/>
          </a:prstGeom>
        </p:spPr>
        <p:txBody>
          <a:bodyPr vert="horz" lIns="94897" tIns="47449" rIns="94897" bIns="47449" rtlCol="0"/>
          <a:lstStyle>
            <a:lvl1pPr algn="r">
              <a:defRPr sz="1200"/>
            </a:lvl1pPr>
          </a:lstStyle>
          <a:p>
            <a:fld id="{A07FBC25-7EE0-40D7-B8C4-B6D801F68922}" type="datetimeFigureOut">
              <a:rPr lang="pt-BR" smtClean="0"/>
              <a:pPr/>
              <a:t>11/07/2025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3F72678-A991-47AC-A906-D292E57A06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721108"/>
            <a:ext cx="3076363" cy="513507"/>
          </a:xfrm>
          <a:prstGeom prst="rect">
            <a:avLst/>
          </a:prstGeom>
        </p:spPr>
        <p:txBody>
          <a:bodyPr vert="horz" lIns="94897" tIns="47449" rIns="94897" bIns="4744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0AFA0FE-1C16-4E79-AABF-2E1A36EA68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6" y="9721108"/>
            <a:ext cx="3076363" cy="513507"/>
          </a:xfrm>
          <a:prstGeom prst="rect">
            <a:avLst/>
          </a:prstGeom>
        </p:spPr>
        <p:txBody>
          <a:bodyPr vert="horz" lIns="94897" tIns="47449" rIns="94897" bIns="47449" rtlCol="0" anchor="b"/>
          <a:lstStyle>
            <a:lvl1pPr algn="r">
              <a:defRPr sz="1200"/>
            </a:lvl1pPr>
          </a:lstStyle>
          <a:p>
            <a:fld id="{415E1BE4-4DEA-4944-AB28-0B54F7C11FF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133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4897" tIns="47449" rIns="94897" bIns="4744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6" y="0"/>
            <a:ext cx="3076363" cy="513508"/>
          </a:xfrm>
          <a:prstGeom prst="rect">
            <a:avLst/>
          </a:prstGeom>
        </p:spPr>
        <p:txBody>
          <a:bodyPr vert="horz" lIns="94897" tIns="47449" rIns="94897" bIns="47449" rtlCol="0"/>
          <a:lstStyle>
            <a:lvl1pPr algn="r">
              <a:defRPr sz="1200"/>
            </a:lvl1pPr>
          </a:lstStyle>
          <a:p>
            <a:fld id="{B167CFB9-5951-4992-96D7-E414957DA221}" type="datetimeFigureOut">
              <a:rPr lang="pt-BR" smtClean="0"/>
              <a:pPr/>
              <a:t>11/07/2025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7" tIns="47449" rIns="94897" bIns="4744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4897" tIns="47449" rIns="94897" bIns="47449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6363" cy="513507"/>
          </a:xfrm>
          <a:prstGeom prst="rect">
            <a:avLst/>
          </a:prstGeom>
        </p:spPr>
        <p:txBody>
          <a:bodyPr vert="horz" lIns="94897" tIns="47449" rIns="94897" bIns="4744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6" y="9721108"/>
            <a:ext cx="3076363" cy="513507"/>
          </a:xfrm>
          <a:prstGeom prst="rect">
            <a:avLst/>
          </a:prstGeom>
        </p:spPr>
        <p:txBody>
          <a:bodyPr vert="horz" lIns="94897" tIns="47449" rIns="94897" bIns="47449" rtlCol="0" anchor="b"/>
          <a:lstStyle>
            <a:lvl1pPr algn="r">
              <a:defRPr sz="1200"/>
            </a:lvl1pPr>
          </a:lstStyle>
          <a:p>
            <a:fld id="{B368B1CB-06F0-4EF3-B58F-D7B00E2531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16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8B1CB-06F0-4EF3-B58F-D7B00E25312A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37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4F2CC-6C7C-E848-BEF4-39E02707D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2E3FD1A-EDB1-8178-95F6-3083166E2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1B64C1-B5A8-8B3E-D786-C5E5832B0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CDBD1D-67AF-F91A-F380-D7787F2F6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8B1CB-06F0-4EF3-B58F-D7B00E25312A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2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79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7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611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1"/>
            <a:ext cx="4732109" cy="1677113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212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1"/>
            <a:ext cx="4732109" cy="1677113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169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815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977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407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id="{46D9F7AA-71BF-68B5-09CE-0FAD5F459A7C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770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id="{46D9F7AA-71BF-68B5-09CE-0FAD5F459A7C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119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874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id="{97D6106A-0DC7-064B-1D48-346E36485E9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5">
            <a:extLst>
              <a:ext uri="{FF2B5EF4-FFF2-40B4-BE49-F238E27FC236}">
                <a16:creationId xmlns:a16="http://schemas.microsoft.com/office/drawing/2014/main" id="{1997ECB7-0C2D-0044-2DA2-A46FED06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3" name="Imagem 2" descr="Moinho de vento de metal&#10;&#10;Descrição gerada automaticamente com confiança média">
            <a:extLst>
              <a:ext uri="{FF2B5EF4-FFF2-40B4-BE49-F238E27FC236}">
                <a16:creationId xmlns:a16="http://schemas.microsoft.com/office/drawing/2014/main" id="{409D4B29-0170-E612-1721-F9B7B6630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2" t="-3251" r="38762" b="3251"/>
          <a:stretch/>
        </p:blipFill>
        <p:spPr>
          <a:xfrm>
            <a:off x="-3387158" y="-2006917"/>
            <a:ext cx="8127970" cy="761714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id="{22E6C50B-DB8D-CA10-21B4-EA31F0ED1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740" y="0"/>
            <a:ext cx="4293326" cy="6481089"/>
          </a:xfrm>
          <a:prstGeom prst="rect">
            <a:avLst/>
          </a:prstGeom>
        </p:spPr>
      </p:pic>
      <p:pic>
        <p:nvPicPr>
          <p:cNvPr id="6" name="Imagem 5" descr="Ponte sobre rio&#10;&#10;Descrição gerada automaticamente com confiança média">
            <a:extLst>
              <a:ext uri="{FF2B5EF4-FFF2-40B4-BE49-F238E27FC236}">
                <a16:creationId xmlns:a16="http://schemas.microsoft.com/office/drawing/2014/main" id="{E778B6E3-C811-DC30-EBD3-C462D831D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21531" r="220" b="-21531"/>
          <a:stretch/>
        </p:blipFill>
        <p:spPr>
          <a:xfrm>
            <a:off x="6010276" y="4304550"/>
            <a:ext cx="8168616" cy="708772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Gráfico 16">
            <a:extLst>
              <a:ext uri="{FF2B5EF4-FFF2-40B4-BE49-F238E27FC236}">
                <a16:creationId xmlns:a16="http://schemas.microsoft.com/office/drawing/2014/main" id="{8DB62D89-D3C9-B151-1953-3CB1B1B187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7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834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9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476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id="{46D9F7AA-71BF-68B5-09CE-0FAD5F459A7C}"/>
              </a:ext>
            </a:extLst>
          </p:cNvPr>
          <p:cNvSpPr/>
          <p:nvPr userDrawn="1"/>
        </p:nvSpPr>
        <p:spPr>
          <a:xfrm rot="10800000" flipH="1">
            <a:off x="10688306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994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270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012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áfico 3">
            <a:extLst>
              <a:ext uri="{FF2B5EF4-FFF2-40B4-BE49-F238E27FC236}">
                <a16:creationId xmlns:a16="http://schemas.microsoft.com/office/drawing/2014/main" id="{300C15AE-C18D-4467-1CC4-DD7670DF87DE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13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34">
            <a:extLst>
              <a:ext uri="{FF2B5EF4-FFF2-40B4-BE49-F238E27FC236}">
                <a16:creationId xmlns:a16="http://schemas.microsoft.com/office/drawing/2014/main" id="{5184C808-45FE-557B-8CE6-40796962931D}"/>
              </a:ext>
            </a:extLst>
          </p:cNvPr>
          <p:cNvSpPr/>
          <p:nvPr userDrawn="1"/>
        </p:nvSpPr>
        <p:spPr>
          <a:xfrm rot="10800000">
            <a:off x="0" y="5536656"/>
            <a:ext cx="1365158" cy="133021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gradFill flip="none" rotWithShape="1">
            <a:gsLst>
              <a:gs pos="0">
                <a:srgbClr val="1E428B"/>
              </a:gs>
              <a:gs pos="100000">
                <a:srgbClr val="009933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2" name="Gráfico 3">
            <a:extLst>
              <a:ext uri="{FF2B5EF4-FFF2-40B4-BE49-F238E27FC236}">
                <a16:creationId xmlns:a16="http://schemas.microsoft.com/office/drawing/2014/main" id="{9897D4F6-0678-D2D0-A352-E0191A223987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793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ráfico 34">
            <a:extLst>
              <a:ext uri="{FF2B5EF4-FFF2-40B4-BE49-F238E27FC236}">
                <a16:creationId xmlns:a16="http://schemas.microsoft.com/office/drawing/2014/main" id="{5184C808-45FE-557B-8CE6-40796962931D}"/>
              </a:ext>
            </a:extLst>
          </p:cNvPr>
          <p:cNvSpPr/>
          <p:nvPr userDrawn="1"/>
        </p:nvSpPr>
        <p:spPr>
          <a:xfrm rot="10800000">
            <a:off x="0" y="5536656"/>
            <a:ext cx="1365158" cy="133021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gradFill flip="none" rotWithShape="1">
            <a:gsLst>
              <a:gs pos="0">
                <a:srgbClr val="1E428B"/>
              </a:gs>
              <a:gs pos="100000">
                <a:srgbClr val="009933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/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AE28322C-38BA-ED1A-C90A-1FED1D4EEA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3535" y="6564401"/>
            <a:ext cx="977518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pt-BR" sz="1100"/>
              <a:t>CLASSIFICAÇÃO: Documento controlado	RESTRIÇÃO DE ACESSO: Empresas do Sistema BNDES 	UNIDADE GESTORA: AI/</a:t>
            </a:r>
            <a:r>
              <a:rPr lang="pt-BR" sz="1100" err="1"/>
              <a:t>DEINOV</a:t>
            </a:r>
            <a:endParaRPr lang="pt-BR" sz="1100"/>
          </a:p>
        </p:txBody>
      </p:sp>
    </p:spTree>
    <p:extLst>
      <p:ext uri="{BB962C8B-B14F-4D97-AF65-F5344CB8AC3E}">
        <p14:creationId xmlns:p14="http://schemas.microsoft.com/office/powerpoint/2010/main" val="21385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759CB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978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19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007F4760-DCB9-D4FB-C7A7-ECD63B7AD4DF}"/>
              </a:ext>
            </a:extLst>
          </p:cNvPr>
          <p:cNvSpPr/>
          <p:nvPr userDrawn="1"/>
        </p:nvSpPr>
        <p:spPr>
          <a:xfrm>
            <a:off x="-76200" y="-33145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FD0460BA-F107-69F7-2490-807E49031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10" name="Imagem 9" descr="Floresta com árvores e água ao fundo&#10;&#10;Descrição gerada automaticamente">
            <a:extLst>
              <a:ext uri="{FF2B5EF4-FFF2-40B4-BE49-F238E27FC236}">
                <a16:creationId xmlns:a16="http://schemas.microsoft.com/office/drawing/2014/main" id="{E0BC5AB6-C43A-24A0-DA7E-AF26FB46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36769" r="34" b="-36769"/>
          <a:stretch/>
        </p:blipFill>
        <p:spPr>
          <a:xfrm>
            <a:off x="6096000" y="4180200"/>
            <a:ext cx="8674096" cy="780916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" name="Gráfico 16">
            <a:extLst>
              <a:ext uri="{FF2B5EF4-FFF2-40B4-BE49-F238E27FC236}">
                <a16:creationId xmlns:a16="http://schemas.microsoft.com/office/drawing/2014/main" id="{F072B81E-6979-DDED-BC6B-0177BE1018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  <p:pic>
        <p:nvPicPr>
          <p:cNvPr id="16" name="Imagem 15" descr="Mulher segurando brócolis&#10;&#10;Descrição gerada automaticamente">
            <a:extLst>
              <a:ext uri="{FF2B5EF4-FFF2-40B4-BE49-F238E27FC236}">
                <a16:creationId xmlns:a16="http://schemas.microsoft.com/office/drawing/2014/main" id="{E8F90024-3DFE-5104-BDE4-8E7B7C407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4622" r="12289" b="1385"/>
          <a:stretch/>
        </p:blipFill>
        <p:spPr>
          <a:xfrm>
            <a:off x="-3308655" y="-2436882"/>
            <a:ext cx="8029575" cy="789599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áfico 4">
            <a:extLst>
              <a:ext uri="{FF2B5EF4-FFF2-40B4-BE49-F238E27FC236}">
                <a16:creationId xmlns:a16="http://schemas.microsoft.com/office/drawing/2014/main" id="{C57955D2-00EF-E1EE-55E1-B2C3BD95BD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1210" y="-33145"/>
            <a:ext cx="4293326" cy="648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90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04B9F141-DB4E-355E-BFA2-DD83267885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" name="Gráfico 3">
            <a:extLst>
              <a:ext uri="{FF2B5EF4-FFF2-40B4-BE49-F238E27FC236}">
                <a16:creationId xmlns:a16="http://schemas.microsoft.com/office/drawing/2014/main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719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332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1E428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000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750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18">
            <a:extLst>
              <a:ext uri="{FF2B5EF4-FFF2-40B4-BE49-F238E27FC236}">
                <a16:creationId xmlns:a16="http://schemas.microsoft.com/office/drawing/2014/main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965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Gráfico 18">
            <a:extLst>
              <a:ext uri="{FF2B5EF4-FFF2-40B4-BE49-F238E27FC236}">
                <a16:creationId xmlns:a16="http://schemas.microsoft.com/office/drawing/2014/main" id="{2FB2DFC2-25B0-EEFF-519F-7976AF338D4E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255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ráfico 18">
            <a:extLst>
              <a:ext uri="{FF2B5EF4-FFF2-40B4-BE49-F238E27FC236}">
                <a16:creationId xmlns:a16="http://schemas.microsoft.com/office/drawing/2014/main" id="{BCCE26D5-D425-C649-4DEF-2C12B372757F}"/>
              </a:ext>
            </a:extLst>
          </p:cNvPr>
          <p:cNvSpPr/>
          <p:nvPr userDrawn="1"/>
        </p:nvSpPr>
        <p:spPr>
          <a:xfrm flipH="1">
            <a:off x="6002566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1E428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989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Gráfico 18">
            <a:extLst>
              <a:ext uri="{FF2B5EF4-FFF2-40B4-BE49-F238E27FC236}">
                <a16:creationId xmlns:a16="http://schemas.microsoft.com/office/drawing/2014/main" id="{4779DC56-65A9-2BE1-E17F-12971AD6BB94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872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80BD6F5-3030-2CCC-0DE4-955876B9C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06" b="9506"/>
          <a:stretch/>
        </p:blipFill>
        <p:spPr>
          <a:xfrm>
            <a:off x="0" y="-5539"/>
            <a:ext cx="7171505" cy="6892830"/>
          </a:xfrm>
          <a:prstGeom prst="rect">
            <a:avLst/>
          </a:prstGeom>
        </p:spPr>
      </p:pic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>
            <a:off x="3246467" y="-5539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196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76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id="{6BA52EB2-3D5A-3EA3-BD6A-476B57A7234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16">
            <a:extLst>
              <a:ext uri="{FF2B5EF4-FFF2-40B4-BE49-F238E27FC236}">
                <a16:creationId xmlns:a16="http://schemas.microsoft.com/office/drawing/2014/main" id="{493C67B4-F165-4598-1B52-365BFB094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  <p:pic>
        <p:nvPicPr>
          <p:cNvPr id="11" name="Imagem 5">
            <a:extLst>
              <a:ext uri="{FF2B5EF4-FFF2-40B4-BE49-F238E27FC236}">
                <a16:creationId xmlns:a16="http://schemas.microsoft.com/office/drawing/2014/main" id="{A49D7E52-491A-9AD7-D345-A99016FAF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14" name="Gráfico 4">
            <a:extLst>
              <a:ext uri="{FF2B5EF4-FFF2-40B4-BE49-F238E27FC236}">
                <a16:creationId xmlns:a16="http://schemas.microsoft.com/office/drawing/2014/main" id="{1231B30B-872A-49F6-E932-4C47A9820E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" y="-33145"/>
            <a:ext cx="4401519" cy="66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79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65B32E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476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97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39679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759CB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981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ord 4">
            <a:extLst>
              <a:ext uri="{FF2B5EF4-FFF2-40B4-BE49-F238E27FC236}">
                <a16:creationId xmlns:a16="http://schemas.microsoft.com/office/drawing/2014/main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674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, Círculo&#10;&#10;Descrição gerada automaticamente">
            <a:extLst>
              <a:ext uri="{FF2B5EF4-FFF2-40B4-BE49-F238E27FC236}">
                <a16:creationId xmlns:a16="http://schemas.microsoft.com/office/drawing/2014/main" id="{CB46790D-DCC3-F44B-A344-D71F1F307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39"/>
            <a:ext cx="7766186" cy="6887292"/>
          </a:xfrm>
          <a:prstGeom prst="rect">
            <a:avLst/>
          </a:prstGeom>
        </p:spPr>
      </p:pic>
      <p:sp>
        <p:nvSpPr>
          <p:cNvPr id="3" name="Gráfico 2">
            <a:extLst>
              <a:ext uri="{FF2B5EF4-FFF2-40B4-BE49-F238E27FC236}">
                <a16:creationId xmlns:a16="http://schemas.microsoft.com/office/drawing/2014/main" id="{29A6F48D-493D-AA31-7D72-B1B21D81BF28}"/>
              </a:ext>
            </a:extLst>
          </p:cNvPr>
          <p:cNvSpPr/>
          <p:nvPr userDrawn="1"/>
        </p:nvSpPr>
        <p:spPr>
          <a:xfrm>
            <a:off x="3246467" y="0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2666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, Círculo&#10;&#10;Descrição gerada automaticamente">
            <a:extLst>
              <a:ext uri="{FF2B5EF4-FFF2-40B4-BE49-F238E27FC236}">
                <a16:creationId xmlns:a16="http://schemas.microsoft.com/office/drawing/2014/main" id="{CB46790D-DCC3-F44B-A344-D71F1F307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39"/>
            <a:ext cx="7766186" cy="6887292"/>
          </a:xfrm>
          <a:prstGeom prst="rect">
            <a:avLst/>
          </a:prstGeom>
        </p:spPr>
      </p:pic>
      <p:sp>
        <p:nvSpPr>
          <p:cNvPr id="3" name="Gráfico 2">
            <a:extLst>
              <a:ext uri="{FF2B5EF4-FFF2-40B4-BE49-F238E27FC236}">
                <a16:creationId xmlns:a16="http://schemas.microsoft.com/office/drawing/2014/main" id="{29A6F48D-493D-AA31-7D72-B1B21D81BF28}"/>
              </a:ext>
            </a:extLst>
          </p:cNvPr>
          <p:cNvSpPr/>
          <p:nvPr userDrawn="1"/>
        </p:nvSpPr>
        <p:spPr>
          <a:xfrm>
            <a:off x="3246467" y="0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470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200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" name="Gráfico 3">
            <a:extLst>
              <a:ext uri="{FF2B5EF4-FFF2-40B4-BE49-F238E27FC236}">
                <a16:creationId xmlns:a16="http://schemas.microsoft.com/office/drawing/2014/main" id="{2D59DE4D-37DC-612F-F150-86CB7E21BCDC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34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730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>
                  <a:alpha val="25000"/>
                </a:srgbClr>
              </a:gs>
              <a:gs pos="100000">
                <a:srgbClr val="008A75">
                  <a:alpha val="25000"/>
                </a:srgbClr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93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BF56CC35-577E-20DF-D1E8-198E4A2044B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5">
            <a:extLst>
              <a:ext uri="{FF2B5EF4-FFF2-40B4-BE49-F238E27FC236}">
                <a16:creationId xmlns:a16="http://schemas.microsoft.com/office/drawing/2014/main" id="{84FD9D36-078B-87D2-6421-2696848A6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3529101" cy="500591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A426CAD-45F8-A7B5-F19D-92B5601FDC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33145"/>
            <a:ext cx="3212836" cy="48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57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>
                  <a:alpha val="25000"/>
                </a:srgbClr>
              </a:gs>
              <a:gs pos="100000">
                <a:srgbClr val="008A75">
                  <a:alpha val="25000"/>
                </a:srgbClr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789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03E4B-B3E8-6211-0C38-564AFC46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E7B310-E37E-D239-0326-978603DA7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E05147-D155-BCC5-6660-BA4C8B96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88F2D-C677-409F-8175-A9081E5F1592}" type="datetimeFigureOut">
              <a:rPr lang="pt-BR" smtClean="0"/>
              <a:t>11/07/2025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A04119-37AF-7936-B824-73C3FE5CE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453F85-2EDC-2176-792C-EEFB602A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8E03-B7F1-4FD8-B6CF-C6C7F93104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2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0477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131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8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60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06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2619C25-9A0F-44A2-942E-CFEA533C4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CCB8E5-25CC-481C-AAD6-A983E360C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1016A9-2AAC-4869-8529-DC00ABFA9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C47F1C-BB8D-4FC6-A320-FD61945A3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0367CB-6B07-4710-978F-57FCAB3CE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8539-74E5-40D7-8CDC-17C95B47164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46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688" r:id="rId2"/>
    <p:sldLayoutId id="2147483862" r:id="rId3"/>
    <p:sldLayoutId id="2147483863" r:id="rId4"/>
    <p:sldLayoutId id="2147483864" r:id="rId5"/>
    <p:sldLayoutId id="2147483713" r:id="rId6"/>
    <p:sldLayoutId id="2147483828" r:id="rId7"/>
    <p:sldLayoutId id="2147483830" r:id="rId8"/>
    <p:sldLayoutId id="2147483831" r:id="rId9"/>
    <p:sldLayoutId id="2147483840" r:id="rId10"/>
    <p:sldLayoutId id="2147483832" r:id="rId11"/>
    <p:sldLayoutId id="2147483852" r:id="rId12"/>
    <p:sldLayoutId id="2147483853" r:id="rId13"/>
    <p:sldLayoutId id="2147483833" r:id="rId14"/>
    <p:sldLayoutId id="2147483837" r:id="rId15"/>
    <p:sldLayoutId id="2147483834" r:id="rId16"/>
    <p:sldLayoutId id="2147483835" r:id="rId17"/>
    <p:sldLayoutId id="2147483844" r:id="rId18"/>
    <p:sldLayoutId id="2147483845" r:id="rId19"/>
    <p:sldLayoutId id="2147483848" r:id="rId20"/>
    <p:sldLayoutId id="2147483849" r:id="rId21"/>
    <p:sldLayoutId id="2147483846" r:id="rId22"/>
    <p:sldLayoutId id="2147483841" r:id="rId23"/>
    <p:sldLayoutId id="2147483851" r:id="rId24"/>
    <p:sldLayoutId id="2147483866" r:id="rId25"/>
    <p:sldLayoutId id="2147483867" r:id="rId26"/>
    <p:sldLayoutId id="2147483875" r:id="rId27"/>
    <p:sldLayoutId id="2147483843" r:id="rId28"/>
    <p:sldLayoutId id="2147483847" r:id="rId29"/>
    <p:sldLayoutId id="2147483842" r:id="rId30"/>
    <p:sldLayoutId id="2147483858" r:id="rId31"/>
    <p:sldLayoutId id="2147483859" r:id="rId32"/>
    <p:sldLayoutId id="2147483860" r:id="rId33"/>
    <p:sldLayoutId id="2147483861" r:id="rId34"/>
    <p:sldLayoutId id="2147483870" r:id="rId35"/>
    <p:sldLayoutId id="2147483871" r:id="rId36"/>
    <p:sldLayoutId id="2147483872" r:id="rId37"/>
    <p:sldLayoutId id="2147483714" r:id="rId38"/>
    <p:sldLayoutId id="2147483854" r:id="rId39"/>
    <p:sldLayoutId id="2147483855" r:id="rId40"/>
    <p:sldLayoutId id="2147483876" r:id="rId41"/>
    <p:sldLayoutId id="2147483856" r:id="rId42"/>
    <p:sldLayoutId id="2147483857" r:id="rId43"/>
    <p:sldLayoutId id="2147483829" r:id="rId44"/>
    <p:sldLayoutId id="2147483874" r:id="rId45"/>
    <p:sldLayoutId id="2147483836" r:id="rId46"/>
    <p:sldLayoutId id="2147483850" r:id="rId47"/>
    <p:sldLayoutId id="2147483839" r:id="rId48"/>
    <p:sldLayoutId id="2147483838" r:id="rId49"/>
    <p:sldLayoutId id="2147483873" r:id="rId50"/>
    <p:sldLayoutId id="2147483878" r:id="rId51"/>
    <p:sldLayoutId id="2147483879" r:id="rId52"/>
    <p:sldLayoutId id="2147483880" r:id="rId53"/>
  </p:sldLayoutIdLst>
  <p:hf hd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gov.br/mdic/pt-br/composicao/se/cndi/plano-de-acao/nova-industria-brasil-plano-de-acao-2024-2026-1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21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5">
            <a:extLst>
              <a:ext uri="{FF2B5EF4-FFF2-40B4-BE49-F238E27FC236}">
                <a16:creationId xmlns:a16="http://schemas.microsoft.com/office/drawing/2014/main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11672" y="0"/>
            <a:ext cx="4834795" cy="6858000"/>
          </a:xfrm>
          <a:prstGeom prst="rect">
            <a:avLst/>
          </a:prstGeom>
        </p:spPr>
      </p:pic>
      <p:sp>
        <p:nvSpPr>
          <p:cNvPr id="2" name="Gráfico 4">
            <a:extLst>
              <a:ext uri="{FF2B5EF4-FFF2-40B4-BE49-F238E27FC236}">
                <a16:creationId xmlns:a16="http://schemas.microsoft.com/office/drawing/2014/main" id="{9CD8257C-A72E-C16D-3198-F1A2E88EE46C}"/>
              </a:ext>
            </a:extLst>
          </p:cNvPr>
          <p:cNvSpPr/>
          <p:nvPr/>
        </p:nvSpPr>
        <p:spPr>
          <a:xfrm>
            <a:off x="-9524" y="228720"/>
            <a:ext cx="4280680" cy="6463890"/>
          </a:xfrm>
          <a:custGeom>
            <a:avLst/>
            <a:gdLst>
              <a:gd name="connsiteX0" fmla="*/ 0 w 4280680"/>
              <a:gd name="connsiteY0" fmla="*/ 6463891 h 6463890"/>
              <a:gd name="connsiteX1" fmla="*/ 4280680 w 4280680"/>
              <a:gd name="connsiteY1" fmla="*/ 1267069 h 6463890"/>
              <a:gd name="connsiteX2" fmla="*/ 4128042 w 4280680"/>
              <a:gd name="connsiteY2" fmla="*/ 0 h 646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0680" h="6463890">
                <a:moveTo>
                  <a:pt x="0" y="6463891"/>
                </a:moveTo>
                <a:cubicBezTo>
                  <a:pt x="2439039" y="5991245"/>
                  <a:pt x="4280680" y="3844266"/>
                  <a:pt x="4280680" y="1267069"/>
                </a:cubicBezTo>
                <a:cubicBezTo>
                  <a:pt x="4280680" y="830338"/>
                  <a:pt x="4227757" y="406001"/>
                  <a:pt x="4128042" y="0"/>
                </a:cubicBezTo>
              </a:path>
            </a:pathLst>
          </a:custGeom>
          <a:noFill/>
          <a:ln w="25250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C355C2C9-B851-C4E3-BC69-4E78A2FF7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2"/>
            <a:ext cx="4765962" cy="5654532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DC440A3C-52E0-49A7-98AC-C0E058B0B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00" y="758799"/>
            <a:ext cx="3868248" cy="314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8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D3938-0332-A6EA-DF1E-0CFA6FD82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me do tema">
            <a:extLst>
              <a:ext uri="{FF2B5EF4-FFF2-40B4-BE49-F238E27FC236}">
                <a16:creationId xmlns:a16="http://schemas.microsoft.com/office/drawing/2014/main" id="{4991F70A-CC16-5A13-1569-7FF1D1DD0442}"/>
              </a:ext>
            </a:extLst>
          </p:cNvPr>
          <p:cNvSpPr txBox="1"/>
          <p:nvPr/>
        </p:nvSpPr>
        <p:spPr>
          <a:xfrm>
            <a:off x="905069" y="281290"/>
            <a:ext cx="1007706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PT" dirty="0"/>
              <a:t>Plano Mais Produção - Execução</a:t>
            </a:r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F90DBE6-9D6B-7ADC-A38F-090FC7F61761}"/>
              </a:ext>
            </a:extLst>
          </p:cNvPr>
          <p:cNvSpPr txBox="1"/>
          <p:nvPr/>
        </p:nvSpPr>
        <p:spPr>
          <a:xfrm>
            <a:off x="958735" y="1659714"/>
            <a:ext cx="3589686" cy="4714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accent1"/>
                </a:solidFill>
              </a:rPr>
              <a:t>Valores anuais (em R$ bilhões)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B1B69817-0E7F-9626-59F1-B43A29917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" y="6576710"/>
            <a:ext cx="787375" cy="278094"/>
          </a:xfrm>
          <a:prstGeom prst="rect">
            <a:avLst/>
          </a:prstGeom>
        </p:spPr>
      </p:pic>
      <p:pic>
        <p:nvPicPr>
          <p:cNvPr id="62" name="Imagem 61" descr="Logotipo&#10;&#10;Descrição gerada automaticamente">
            <a:extLst>
              <a:ext uri="{FF2B5EF4-FFF2-40B4-BE49-F238E27FC236}">
                <a16:creationId xmlns:a16="http://schemas.microsoft.com/office/drawing/2014/main" id="{575FDA64-F277-6F0E-748A-2DF977827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2" y="6517295"/>
            <a:ext cx="1662326" cy="326594"/>
          </a:xfrm>
          <a:prstGeom prst="rect">
            <a:avLst/>
          </a:prstGeom>
        </p:spPr>
      </p:pic>
      <p:pic>
        <p:nvPicPr>
          <p:cNvPr id="68" name="Imagem 67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B194FDB-0CF2-2EAC-C181-C32D5E1C5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6520372"/>
            <a:ext cx="1230710" cy="334432"/>
          </a:xfrm>
          <a:prstGeom prst="rect">
            <a:avLst/>
          </a:prstGeom>
        </p:spPr>
      </p:pic>
      <p:graphicFrame>
        <p:nvGraphicFramePr>
          <p:cNvPr id="73" name="Tabela 72">
            <a:extLst>
              <a:ext uri="{FF2B5EF4-FFF2-40B4-BE49-F238E27FC236}">
                <a16:creationId xmlns:a16="http://schemas.microsoft.com/office/drawing/2014/main" id="{9D6C3715-45FB-025D-436B-60E43CE84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540408"/>
              </p:ext>
            </p:extLst>
          </p:nvPr>
        </p:nvGraphicFramePr>
        <p:xfrm>
          <a:off x="905068" y="3431456"/>
          <a:ext cx="10077061" cy="262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6777">
                  <a:extLst>
                    <a:ext uri="{9D8B030D-6E8A-4147-A177-3AD203B41FA5}">
                      <a16:colId xmlns:a16="http://schemas.microsoft.com/office/drawing/2014/main" val="576382326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1318191437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2038192644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135450525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2346002655"/>
                    </a:ext>
                  </a:extLst>
                </a:gridCol>
              </a:tblGrid>
              <a:tr h="327600">
                <a:tc>
                  <a:txBody>
                    <a:bodyPr/>
                    <a:lstStyle/>
                    <a:p>
                      <a:pPr marL="0" algn="l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Missão / Ano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70236478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M1 – Cadeias Agroindustriais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42,1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55,3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7,5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104,9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64627522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M2 – Complexo da Saúde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11,1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11,5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26,2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42675570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M3 – Cadeias de Infraestrutura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21,2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20,7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44,0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96716847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M4 – Transformação Digital 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74,5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87,7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36,1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198,3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71566211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M5 – Descarbonização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7,8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11,6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21,9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59828838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M6 – Soberania e Defesa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22,5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38,1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16,8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4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77,4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24044933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0" algn="l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Total por Ano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6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179,1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6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6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68,6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6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472,7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05279352"/>
                  </a:ext>
                </a:extLst>
              </a:tr>
            </a:tbl>
          </a:graphicData>
        </a:graphic>
      </p:graphicFrame>
      <p:sp>
        <p:nvSpPr>
          <p:cNvPr id="76" name="CaixaDeTexto 75">
            <a:extLst>
              <a:ext uri="{FF2B5EF4-FFF2-40B4-BE49-F238E27FC236}">
                <a16:creationId xmlns:a16="http://schemas.microsoft.com/office/drawing/2014/main" id="{014E43DD-784D-993C-28F9-E86A4342865F}"/>
              </a:ext>
            </a:extLst>
          </p:cNvPr>
          <p:cNvSpPr txBox="1"/>
          <p:nvPr/>
        </p:nvSpPr>
        <p:spPr>
          <a:xfrm>
            <a:off x="3048719" y="2828066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</a:rPr>
              <a:t>Distribuição dos Valores anuais nas Missões (em R$ bilhões)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2D8B868-9C41-C770-D8D1-2777392F1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843530"/>
              </p:ext>
            </p:extLst>
          </p:nvPr>
        </p:nvGraphicFramePr>
        <p:xfrm>
          <a:off x="4548421" y="1502405"/>
          <a:ext cx="6433712" cy="786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8428">
                  <a:extLst>
                    <a:ext uri="{9D8B030D-6E8A-4147-A177-3AD203B41FA5}">
                      <a16:colId xmlns:a16="http://schemas.microsoft.com/office/drawing/2014/main" val="3441675660"/>
                    </a:ext>
                  </a:extLst>
                </a:gridCol>
                <a:gridCol w="1608428">
                  <a:extLst>
                    <a:ext uri="{9D8B030D-6E8A-4147-A177-3AD203B41FA5}">
                      <a16:colId xmlns:a16="http://schemas.microsoft.com/office/drawing/2014/main" val="1145844027"/>
                    </a:ext>
                  </a:extLst>
                </a:gridCol>
                <a:gridCol w="1608428">
                  <a:extLst>
                    <a:ext uri="{9D8B030D-6E8A-4147-A177-3AD203B41FA5}">
                      <a16:colId xmlns:a16="http://schemas.microsoft.com/office/drawing/2014/main" val="1686419223"/>
                    </a:ext>
                  </a:extLst>
                </a:gridCol>
                <a:gridCol w="1608428">
                  <a:extLst>
                    <a:ext uri="{9D8B030D-6E8A-4147-A177-3AD203B41FA5}">
                      <a16:colId xmlns:a16="http://schemas.microsoft.com/office/drawing/2014/main" val="2107519800"/>
                    </a:ext>
                  </a:extLst>
                </a:gridCol>
              </a:tblGrid>
              <a:tr h="393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7177271"/>
                  </a:ext>
                </a:extLst>
              </a:tr>
              <a:tr h="393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179,1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224,9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68,6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472,7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77532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21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97123-8F74-7F6D-A891-F7DD01D94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me do tema">
            <a:extLst>
              <a:ext uri="{FF2B5EF4-FFF2-40B4-BE49-F238E27FC236}">
                <a16:creationId xmlns:a16="http://schemas.microsoft.com/office/drawing/2014/main" id="{50015428-F4BA-799F-732C-12CEA594DD72}"/>
              </a:ext>
            </a:extLst>
          </p:cNvPr>
          <p:cNvSpPr txBox="1"/>
          <p:nvPr/>
        </p:nvSpPr>
        <p:spPr>
          <a:xfrm>
            <a:off x="905069" y="281290"/>
            <a:ext cx="1007706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PT" dirty="0"/>
              <a:t>Plano Mais Produção - Execução</a:t>
            </a:r>
            <a:endParaRPr lang="pt-BR" dirty="0"/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05D994DA-FC6A-E967-AC2A-5640F9F22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" y="6576710"/>
            <a:ext cx="787375" cy="278094"/>
          </a:xfrm>
          <a:prstGeom prst="rect">
            <a:avLst/>
          </a:prstGeom>
        </p:spPr>
      </p:pic>
      <p:pic>
        <p:nvPicPr>
          <p:cNvPr id="62" name="Imagem 61" descr="Logotipo&#10;&#10;Descrição gerada automaticamente">
            <a:extLst>
              <a:ext uri="{FF2B5EF4-FFF2-40B4-BE49-F238E27FC236}">
                <a16:creationId xmlns:a16="http://schemas.microsoft.com/office/drawing/2014/main" id="{B02CE83E-B88C-A518-30E4-AD530629E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2" y="6517295"/>
            <a:ext cx="1662326" cy="326594"/>
          </a:xfrm>
          <a:prstGeom prst="rect">
            <a:avLst/>
          </a:prstGeom>
        </p:spPr>
      </p:pic>
      <p:pic>
        <p:nvPicPr>
          <p:cNvPr id="68" name="Imagem 67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9A04B9D-6618-9BA1-A201-2F85BEB85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6520372"/>
            <a:ext cx="1230710" cy="334432"/>
          </a:xfrm>
          <a:prstGeom prst="rect">
            <a:avLst/>
          </a:prstGeom>
        </p:spPr>
      </p:pic>
      <p:graphicFrame>
        <p:nvGraphicFramePr>
          <p:cNvPr id="73" name="Tabela 72">
            <a:extLst>
              <a:ext uri="{FF2B5EF4-FFF2-40B4-BE49-F238E27FC236}">
                <a16:creationId xmlns:a16="http://schemas.microsoft.com/office/drawing/2014/main" id="{3F60D7C6-4D3F-7941-1158-740BF0E6D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07098"/>
              </p:ext>
            </p:extLst>
          </p:nvPr>
        </p:nvGraphicFramePr>
        <p:xfrm>
          <a:off x="905067" y="4040622"/>
          <a:ext cx="10077059" cy="229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6775">
                  <a:extLst>
                    <a:ext uri="{9D8B030D-6E8A-4147-A177-3AD203B41FA5}">
                      <a16:colId xmlns:a16="http://schemas.microsoft.com/office/drawing/2014/main" val="576382326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1318191437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2038192644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135450525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3474304544"/>
                    </a:ext>
                  </a:extLst>
                </a:gridCol>
              </a:tblGrid>
              <a:tr h="327600">
                <a:tc>
                  <a:txBody>
                    <a:bodyPr/>
                    <a:lstStyle/>
                    <a:p>
                      <a:pPr marL="0" algn="l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Região / Ano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70236478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Sudeste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68,5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87,1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23,5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179,1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42675570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Sul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30,8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45,0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85,8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96716847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Nordeste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25,8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24,1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5,3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55,2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71566211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Centro-Oeste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19,1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18,0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3,9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41,0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59828838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Norte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10,9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11,0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24,2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24044933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0" marR="0" lvl="0" indent="0" algn="l" defTabSz="9144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Total por Ano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155,0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185,2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45,1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385,3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05279352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60BFC1AE-BF5A-5E28-EB7C-48F18173FE16}"/>
              </a:ext>
            </a:extLst>
          </p:cNvPr>
          <p:cNvSpPr txBox="1"/>
          <p:nvPr/>
        </p:nvSpPr>
        <p:spPr>
          <a:xfrm>
            <a:off x="9558067" y="6517295"/>
            <a:ext cx="16476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chemeClr val="accent1"/>
                </a:solidFill>
              </a:rPr>
              <a:t>* Exceto Banco do Brasil</a:t>
            </a:r>
            <a:endParaRPr lang="pt-BR" sz="1100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2CAA00A-D1DD-678E-58F8-F6AE087F8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372585"/>
              </p:ext>
            </p:extLst>
          </p:nvPr>
        </p:nvGraphicFramePr>
        <p:xfrm>
          <a:off x="905068" y="1662151"/>
          <a:ext cx="10077057" cy="1965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6777">
                  <a:extLst>
                    <a:ext uri="{9D8B030D-6E8A-4147-A177-3AD203B41FA5}">
                      <a16:colId xmlns:a16="http://schemas.microsoft.com/office/drawing/2014/main" val="576382326"/>
                    </a:ext>
                  </a:extLst>
                </a:gridCol>
                <a:gridCol w="1755070">
                  <a:extLst>
                    <a:ext uri="{9D8B030D-6E8A-4147-A177-3AD203B41FA5}">
                      <a16:colId xmlns:a16="http://schemas.microsoft.com/office/drawing/2014/main" val="1318191437"/>
                    </a:ext>
                  </a:extLst>
                </a:gridCol>
                <a:gridCol w="1755070">
                  <a:extLst>
                    <a:ext uri="{9D8B030D-6E8A-4147-A177-3AD203B41FA5}">
                      <a16:colId xmlns:a16="http://schemas.microsoft.com/office/drawing/2014/main" val="2038192644"/>
                    </a:ext>
                  </a:extLst>
                </a:gridCol>
                <a:gridCol w="1755070">
                  <a:extLst>
                    <a:ext uri="{9D8B030D-6E8A-4147-A177-3AD203B41FA5}">
                      <a16:colId xmlns:a16="http://schemas.microsoft.com/office/drawing/2014/main" val="135450525"/>
                    </a:ext>
                  </a:extLst>
                </a:gridCol>
                <a:gridCol w="1755070">
                  <a:extLst>
                    <a:ext uri="{9D8B030D-6E8A-4147-A177-3AD203B41FA5}">
                      <a16:colId xmlns:a16="http://schemas.microsoft.com/office/drawing/2014/main" val="3241208360"/>
                    </a:ext>
                  </a:extLst>
                </a:gridCol>
              </a:tblGrid>
              <a:tr h="327600">
                <a:tc>
                  <a:txBody>
                    <a:bodyPr/>
                    <a:lstStyle/>
                    <a:p>
                      <a:pPr marL="0" algn="l" defTabSz="914286" rtl="0" eaLnBrk="1" fontAlgn="b" latinLnBrk="0" hangingPunct="1"/>
                      <a:r>
                        <a:rPr lang="pt-BR" sz="20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Eixo </a:t>
                      </a:r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/ Ano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70236478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Exportação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13,5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18,5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5,2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37,3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42675570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Inovação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10,6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28,9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4,8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44,3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96716847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Produtividade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114,3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123,3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32,9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270,5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71566211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Verde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16,6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14,5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33,2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59828838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0" marR="0" lvl="0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Total por Ano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155,0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185,2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45,1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385,3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24044933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CCE1F3A4-7D51-72AE-480E-9FBCDC4E7E8F}"/>
              </a:ext>
            </a:extLst>
          </p:cNvPr>
          <p:cNvSpPr txBox="1"/>
          <p:nvPr/>
        </p:nvSpPr>
        <p:spPr>
          <a:xfrm>
            <a:off x="905068" y="1215971"/>
            <a:ext cx="10077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</a:rPr>
              <a:t>Distribuição dos Valores* anuais – </a:t>
            </a:r>
            <a:r>
              <a:rPr lang="pt-BR" b="1" dirty="0">
                <a:solidFill>
                  <a:schemeClr val="accent1"/>
                </a:solidFill>
              </a:rPr>
              <a:t>Por Eixo e Por Região</a:t>
            </a:r>
            <a:r>
              <a:rPr lang="pt-BR" sz="1800" b="1" dirty="0">
                <a:solidFill>
                  <a:schemeClr val="accent1"/>
                </a:solidFill>
              </a:rPr>
              <a:t> (em R$ bilhões)</a:t>
            </a:r>
          </a:p>
        </p:txBody>
      </p:sp>
    </p:spTree>
    <p:extLst>
      <p:ext uri="{BB962C8B-B14F-4D97-AF65-F5344CB8AC3E}">
        <p14:creationId xmlns:p14="http://schemas.microsoft.com/office/powerpoint/2010/main" val="99362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0F15B-4339-7258-4A87-3B00BCC1C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me do tema">
            <a:extLst>
              <a:ext uri="{FF2B5EF4-FFF2-40B4-BE49-F238E27FC236}">
                <a16:creationId xmlns:a16="http://schemas.microsoft.com/office/drawing/2014/main" id="{DB865D6C-C222-BF6F-8E91-CE16A0EAC4BF}"/>
              </a:ext>
            </a:extLst>
          </p:cNvPr>
          <p:cNvSpPr txBox="1"/>
          <p:nvPr/>
        </p:nvSpPr>
        <p:spPr>
          <a:xfrm>
            <a:off x="905069" y="281290"/>
            <a:ext cx="1007706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PT" dirty="0"/>
              <a:t>Plano Mais Produção - Execução</a:t>
            </a:r>
            <a:endParaRPr lang="pt-BR" dirty="0"/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13054852-A5FB-0184-0DC8-F21BEEA79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" y="6576710"/>
            <a:ext cx="787375" cy="278094"/>
          </a:xfrm>
          <a:prstGeom prst="rect">
            <a:avLst/>
          </a:prstGeom>
        </p:spPr>
      </p:pic>
      <p:pic>
        <p:nvPicPr>
          <p:cNvPr id="62" name="Imagem 61" descr="Logotipo&#10;&#10;Descrição gerada automaticamente">
            <a:extLst>
              <a:ext uri="{FF2B5EF4-FFF2-40B4-BE49-F238E27FC236}">
                <a16:creationId xmlns:a16="http://schemas.microsoft.com/office/drawing/2014/main" id="{3233B7F2-C0DF-F206-6F11-7E438F0FD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2" y="6517295"/>
            <a:ext cx="1662326" cy="326594"/>
          </a:xfrm>
          <a:prstGeom prst="rect">
            <a:avLst/>
          </a:prstGeom>
        </p:spPr>
      </p:pic>
      <p:pic>
        <p:nvPicPr>
          <p:cNvPr id="68" name="Imagem 67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C46D5BB-47B1-5787-BB5E-0F2FF7EAC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6520372"/>
            <a:ext cx="1230710" cy="3344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575450F-3C5E-D90D-CE29-05BF4DB3CF0D}"/>
              </a:ext>
            </a:extLst>
          </p:cNvPr>
          <p:cNvSpPr txBox="1"/>
          <p:nvPr/>
        </p:nvSpPr>
        <p:spPr>
          <a:xfrm>
            <a:off x="905068" y="1215971"/>
            <a:ext cx="10077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</a:rPr>
              <a:t>Painel de acompanhamento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F713DB2-06D2-569F-3F22-F9506297A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10" y="1519315"/>
            <a:ext cx="11087579" cy="45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49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A83F6-D4CB-C6D9-6ED5-7C7E963B0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9D111CF-20F1-F814-D050-A227FB4A3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821" y="1432608"/>
            <a:ext cx="8020046" cy="5346298"/>
          </a:xfrm>
          <a:prstGeom prst="rect">
            <a:avLst/>
          </a:prstGeom>
        </p:spPr>
      </p:pic>
      <p:sp>
        <p:nvSpPr>
          <p:cNvPr id="4" name="Nome do tema">
            <a:extLst>
              <a:ext uri="{FF2B5EF4-FFF2-40B4-BE49-F238E27FC236}">
                <a16:creationId xmlns:a16="http://schemas.microsoft.com/office/drawing/2014/main" id="{137C136A-AA2C-5923-20D3-8F506BB5C43C}"/>
              </a:ext>
            </a:extLst>
          </p:cNvPr>
          <p:cNvSpPr txBox="1"/>
          <p:nvPr/>
        </p:nvSpPr>
        <p:spPr>
          <a:xfrm>
            <a:off x="905069" y="281290"/>
            <a:ext cx="1007706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PT" dirty="0"/>
              <a:t>Plano Mais Produção - Execução</a:t>
            </a:r>
            <a:endParaRPr lang="pt-BR" dirty="0"/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AD5D9F93-7DBF-DE0B-9911-8224E0CF8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" y="6576710"/>
            <a:ext cx="787375" cy="278094"/>
          </a:xfrm>
          <a:prstGeom prst="rect">
            <a:avLst/>
          </a:prstGeom>
        </p:spPr>
      </p:pic>
      <p:pic>
        <p:nvPicPr>
          <p:cNvPr id="62" name="Imagem 61" descr="Logotipo&#10;&#10;Descrição gerada automaticamente">
            <a:extLst>
              <a:ext uri="{FF2B5EF4-FFF2-40B4-BE49-F238E27FC236}">
                <a16:creationId xmlns:a16="http://schemas.microsoft.com/office/drawing/2014/main" id="{806874B1-4A50-E12F-5F2C-E9510289D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2" y="6517295"/>
            <a:ext cx="1662326" cy="326594"/>
          </a:xfrm>
          <a:prstGeom prst="rect">
            <a:avLst/>
          </a:prstGeom>
        </p:spPr>
      </p:pic>
      <p:pic>
        <p:nvPicPr>
          <p:cNvPr id="68" name="Imagem 67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CA87499-DDC3-6049-A68B-594216AD5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6520372"/>
            <a:ext cx="1230710" cy="3344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A62E2D8-99ED-5FDC-FC86-F4F00C2C708A}"/>
              </a:ext>
            </a:extLst>
          </p:cNvPr>
          <p:cNvSpPr txBox="1"/>
          <p:nvPr/>
        </p:nvSpPr>
        <p:spPr>
          <a:xfrm>
            <a:off x="10437571" y="6517295"/>
            <a:ext cx="16476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chemeClr val="accent1"/>
                </a:solidFill>
              </a:rPr>
              <a:t>* Exceto Banco do Brasil</a:t>
            </a:r>
            <a:endParaRPr lang="pt-BR" sz="11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C39F7A-688B-95C3-30B5-5B72910879D4}"/>
              </a:ext>
            </a:extLst>
          </p:cNvPr>
          <p:cNvSpPr txBox="1"/>
          <p:nvPr/>
        </p:nvSpPr>
        <p:spPr>
          <a:xfrm>
            <a:off x="905068" y="1215971"/>
            <a:ext cx="10077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</a:rPr>
              <a:t>Painel de acompanhamento</a:t>
            </a:r>
          </a:p>
        </p:txBody>
      </p:sp>
    </p:spTree>
    <p:extLst>
      <p:ext uri="{BB962C8B-B14F-4D97-AF65-F5344CB8AC3E}">
        <p14:creationId xmlns:p14="http://schemas.microsoft.com/office/powerpoint/2010/main" val="2179763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ome do tema">
            <a:extLst>
              <a:ext uri="{FF2B5EF4-FFF2-40B4-BE49-F238E27FC236}">
                <a16:creationId xmlns:a16="http://schemas.microsoft.com/office/drawing/2014/main" id="{D3C66A13-2D85-2FE2-5D7C-2D84EE3F97B1}"/>
              </a:ext>
            </a:extLst>
          </p:cNvPr>
          <p:cNvSpPr txBox="1"/>
          <p:nvPr/>
        </p:nvSpPr>
        <p:spPr>
          <a:xfrm>
            <a:off x="181809" y="111180"/>
            <a:ext cx="10532805" cy="11104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2800" dirty="0"/>
              <a:t>Políticas Industriais Setoriais com Incentivos Fiscais – 6 Missões</a:t>
            </a:r>
            <a:endParaRPr lang="pt-BR" sz="2800" dirty="0"/>
          </a:p>
        </p:txBody>
      </p:sp>
      <p:sp>
        <p:nvSpPr>
          <p:cNvPr id="5" name="CaixaDeTexto 42">
            <a:extLst>
              <a:ext uri="{FF2B5EF4-FFF2-40B4-BE49-F238E27FC236}">
                <a16:creationId xmlns:a16="http://schemas.microsoft.com/office/drawing/2014/main" id="{3F46F8CA-49CB-52CC-B8B5-A0D4752A2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09" y="1270040"/>
            <a:ext cx="11387889" cy="5324398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268288" lvl="2" indent="-268288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Depreciação Acelerada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R$ 3,4 bi na primeira fase do programa para modernizar máquinas e equipamentos (1º fase)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R$ 3 bilhões na segunda fase do programa para modernizar máquinas e equipamentos (2º fase)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63525" lvl="1" indent="-263525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Depreciação </a:t>
            </a:r>
            <a:r>
              <a:rPr lang="pt-BR" altLang="pt-BR" sz="240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Acelarada</a:t>
            </a:r>
            <a:r>
              <a:rPr lang="pt-BR" altLang="pt-BR" sz="24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Indústria Naval</a:t>
            </a:r>
          </a:p>
          <a:p>
            <a:pPr marL="720725" lvl="1" indent="265113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Depreciação Acelerada para Navios-Tanque – R$ 1,6 bilhão</a:t>
            </a:r>
          </a:p>
          <a:p>
            <a:pPr marL="720725" lvl="1" indent="0" defTabSz="914400" hangingPunct="0"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Brasil + Produtivo</a:t>
            </a: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R$ 2 bi para transformação digital de micro, pequenas e médias empresas</a:t>
            </a:r>
          </a:p>
          <a:p>
            <a:pPr lvl="1" indent="0" defTabSz="914400" hangingPunct="0"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18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67D58AA4-ABB6-F46F-3BAE-B42ECA511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2" y="6517295"/>
            <a:ext cx="1662326" cy="326594"/>
          </a:xfrm>
          <a:prstGeom prst="rect">
            <a:avLst/>
          </a:prstGeom>
        </p:spPr>
      </p:pic>
      <p:pic>
        <p:nvPicPr>
          <p:cNvPr id="4" name="Imagem 3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BB049AC-2BF3-2F16-8D9A-A5711AB95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6520372"/>
            <a:ext cx="1230710" cy="334432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6BA364EE-0AD9-16E7-6B90-1D25A8702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" y="6576710"/>
            <a:ext cx="787375" cy="27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7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do tema">
            <a:extLst>
              <a:ext uri="{FF2B5EF4-FFF2-40B4-BE49-F238E27FC236}">
                <a16:creationId xmlns:a16="http://schemas.microsoft.com/office/drawing/2014/main" id="{A7ED6159-D26F-3013-ED0C-43F71431978E}"/>
              </a:ext>
            </a:extLst>
          </p:cNvPr>
          <p:cNvSpPr txBox="1"/>
          <p:nvPr/>
        </p:nvSpPr>
        <p:spPr>
          <a:xfrm>
            <a:off x="181809" y="111180"/>
            <a:ext cx="10532805" cy="11104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2800" dirty="0"/>
              <a:t>Políticas Industriais Setoriais com Incentivos Fiscais – 6 Missões</a:t>
            </a:r>
            <a:endParaRPr lang="pt-BR" sz="2800" dirty="0"/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492E096F-59B3-454D-F747-F264E7996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2" y="6517295"/>
            <a:ext cx="1662326" cy="326594"/>
          </a:xfrm>
          <a:prstGeom prst="rect">
            <a:avLst/>
          </a:prstGeom>
        </p:spPr>
      </p:pic>
      <p:pic>
        <p:nvPicPr>
          <p:cNvPr id="4" name="Imagem 3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255DA4E-D7AF-7CBA-86F2-6C8FFA4DD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6520372"/>
            <a:ext cx="1230710" cy="334432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23472BCE-F130-A1CF-C347-7396CD5BE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" y="6576710"/>
            <a:ext cx="787375" cy="27809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EA02E32-EBBC-90E7-644D-C5B7527BD521}"/>
              </a:ext>
            </a:extLst>
          </p:cNvPr>
          <p:cNvSpPr txBox="1"/>
          <p:nvPr/>
        </p:nvSpPr>
        <p:spPr>
          <a:xfrm>
            <a:off x="181809" y="1321306"/>
            <a:ext cx="116535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Regime Especial da Indústria Química (REIQ)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R$ 5,2 bi em benefícios tributários à indústria química.</a:t>
            </a:r>
          </a:p>
          <a:p>
            <a:pPr lvl="1" indent="0" defTabSz="914400" hangingPunct="0">
              <a:defRPr/>
            </a:pPr>
            <a:endParaRPr lang="pt-BR" altLang="pt-BR" sz="24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268288" lvl="2" indent="-268288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PL nº 13/2024 (Nova Lei de Informática e Programa Brasil </a:t>
            </a:r>
            <a:r>
              <a:rPr lang="pt-BR" altLang="pt-BR" sz="2400" b="1" kern="0" dirty="0" err="1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Semicon</a:t>
            </a:r>
            <a:r>
              <a:rPr lang="pt-BR" altLang="pt-BR" sz="2400" b="1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)</a:t>
            </a:r>
          </a:p>
          <a:p>
            <a:pPr marL="892175" lvl="2" indent="96838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   R$ 7 bi por ano para investimentos em P&amp;D</a:t>
            </a:r>
          </a:p>
          <a:p>
            <a:pPr marL="892175" lvl="2" defTabSz="914400" hangingPunct="0">
              <a:defRPr/>
            </a:pPr>
            <a:endParaRPr lang="pt-BR" altLang="pt-BR" sz="24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263525" lvl="2" indent="-263525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Lei do BEM:</a:t>
            </a:r>
          </a:p>
          <a:p>
            <a:pPr marL="985838" lvl="2" indent="355600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 R$ 8 bilhões ao ano, para estimular investimentos em inovação em todos os setores da atividade econômica, inclusive comércio e serviços. </a:t>
            </a:r>
          </a:p>
          <a:p>
            <a:pPr marL="985838" lvl="2" indent="355600" algn="just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985838" lvl="2" indent="355600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Principais benefícios tributários: Redução do imposto de renda (IR) e contribuição social sobre o lucro líquido (CSLL); Redução do imposto sobre produtos industrializados (IPI); Depreciação imediata das aquisições de equipamentos P&amp;D.</a:t>
            </a:r>
          </a:p>
          <a:p>
            <a:pPr marL="263525" lvl="2" indent="-263525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548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ome do tema">
            <a:extLst>
              <a:ext uri="{FF2B5EF4-FFF2-40B4-BE49-F238E27FC236}">
                <a16:creationId xmlns:a16="http://schemas.microsoft.com/office/drawing/2014/main" id="{D3C66A13-2D85-2FE2-5D7C-2D84EE3F97B1}"/>
              </a:ext>
            </a:extLst>
          </p:cNvPr>
          <p:cNvSpPr txBox="1"/>
          <p:nvPr/>
        </p:nvSpPr>
        <p:spPr>
          <a:xfrm>
            <a:off x="181811" y="159590"/>
            <a:ext cx="1059735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2800" dirty="0"/>
              <a:t>Políticas Industriais Setoriais com Incentivos Fiscais – 6 Missões</a:t>
            </a:r>
            <a:endParaRPr lang="pt-BR" sz="2800" dirty="0"/>
          </a:p>
        </p:txBody>
      </p:sp>
      <p:sp>
        <p:nvSpPr>
          <p:cNvPr id="5" name="CaixaDeTexto 42">
            <a:extLst>
              <a:ext uri="{FF2B5EF4-FFF2-40B4-BE49-F238E27FC236}">
                <a16:creationId xmlns:a16="http://schemas.microsoft.com/office/drawing/2014/main" id="{3F46F8CA-49CB-52CC-B8B5-A0D4752A2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11" y="945640"/>
            <a:ext cx="11387889" cy="1657711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80000" tIns="180000" rIns="180000" bIns="180000" anchor="t" anchorCtr="0">
            <a:noAutofit/>
          </a:bodyPr>
          <a:lstStyle>
            <a:lvl1pPr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Mover</a:t>
            </a:r>
          </a:p>
          <a:p>
            <a:pPr marL="1028700" lvl="1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b="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R$ 19,3 bi para ampliar as exigências de sustentabilidade da frota automotiva e estimular a produção de novas tecnologias em mobilidade e logística;</a:t>
            </a:r>
          </a:p>
          <a:p>
            <a:pPr marL="1028700" lvl="1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b="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IPI Verde</a:t>
            </a:r>
          </a:p>
          <a:p>
            <a:pPr marL="1028700" lvl="1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b="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Carro Sustentável</a:t>
            </a:r>
          </a:p>
          <a:p>
            <a:pPr lvl="1" indent="0" algn="just" defTabSz="914400" hangingPunct="0">
              <a:defRPr/>
            </a:pPr>
            <a:endParaRPr lang="pt-BR" altLang="pt-BR" sz="22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285750" indent="-285750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Programa de Hidrogênio de Baixo Carbono</a:t>
            </a:r>
          </a:p>
          <a:p>
            <a:pPr marL="806450" indent="-182563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b="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Incentivo Fiscal de R$ 18,3 bilhões: Programa de Desenvolvimento do Hidrogênio de Baixa Emissão de Carbono, com previsão de créditos fiscais entre 2028 e 2032, alcançando até R$ 5 bilhões anuais até 2032.</a:t>
            </a:r>
          </a:p>
          <a:p>
            <a:pPr marL="806450" indent="-182563" algn="just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2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268288" indent="-268288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Fundo Nacional de Desenvolvimento Industrial e Tecnológico (FNDIT)</a:t>
            </a:r>
          </a:p>
          <a:p>
            <a:pPr marL="806450" indent="-182563" algn="just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2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623887" algn="just" defTabSz="914400" hangingPunct="0">
              <a:defRPr/>
            </a:pPr>
            <a:r>
              <a:rPr lang="pt-BR" altLang="pt-BR" sz="2200" b="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Previsão de captação inicial de R$ 1 bilhão anual, podendo alcançar R$ 3 bilhões anualmente.</a:t>
            </a:r>
          </a:p>
          <a:p>
            <a:pPr marL="806450" indent="-182563" algn="just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0" lvl="2" indent="268288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0" lvl="2" indent="268288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0" lvl="2" indent="989013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0" lvl="2" indent="0" defTabSz="914400" hangingPunct="0">
              <a:defRPr/>
            </a:pPr>
            <a:endParaRPr lang="pt-BR" altLang="pt-BR" sz="24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0" lvl="2" indent="0" defTabSz="914400" hangingPunct="0">
              <a:defRPr/>
            </a:pPr>
            <a:endParaRPr lang="pt-BR" altLang="pt-BR" sz="240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268288" lvl="2" indent="-268288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DE942193-95BE-D52A-8663-35F4E8D88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" y="6576710"/>
            <a:ext cx="787375" cy="278094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2A35BD3E-D03B-5E24-E8EC-EDAE8074B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2" y="6517295"/>
            <a:ext cx="1662326" cy="326594"/>
          </a:xfrm>
          <a:prstGeom prst="rect">
            <a:avLst/>
          </a:prstGeom>
        </p:spPr>
      </p:pic>
      <p:pic>
        <p:nvPicPr>
          <p:cNvPr id="6" name="Imagem 5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4133984-2A38-F029-01C8-0FBE43DD9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6520372"/>
            <a:ext cx="1230710" cy="3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9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585ED533-0182-903E-9E79-E8240B97BECD}"/>
              </a:ext>
            </a:extLst>
          </p:cNvPr>
          <p:cNvSpPr txBox="1"/>
          <p:nvPr/>
        </p:nvSpPr>
        <p:spPr>
          <a:xfrm>
            <a:off x="181811" y="509584"/>
            <a:ext cx="11734076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lvl="1" defTabSz="914400" hangingPunct="0">
              <a:defRPr/>
            </a:pPr>
            <a:endParaRPr lang="pt-BR" altLang="pt-BR" sz="2400" b="1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highlight>
                  <a:srgbClr val="FFFFFF"/>
                </a:highlight>
                <a:ea typeface="+mj-ea"/>
                <a:cs typeface="Arial" panose="020B0604020202020204" pitchFamily="34" charset="0"/>
                <a:sym typeface="Calibri"/>
              </a:rPr>
              <a:t>Lei nº 14.937/2024 (institui a Letras de Crédito de Desenvolvimento – LCD)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Novo instrumento de captação de recursos do BNDES</a:t>
            </a:r>
            <a:endParaRPr lang="pt-BR" altLang="pt-BR" sz="240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1028700" lvl="1" defTabSz="914400" hangingPunct="0"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182563" lvl="1" indent="-182563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Novo Fundo Clima: projetos de descarbonização da Indústria com taxas a partir de 6,15% a.a.</a:t>
            </a:r>
          </a:p>
          <a:p>
            <a:pPr marL="1028700" lvl="1" defTabSz="914400" hangingPunct="0">
              <a:defRPr/>
            </a:pPr>
            <a:endParaRPr lang="pt-BR" altLang="pt-BR" sz="2400" b="1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Mais Alimentos</a:t>
            </a:r>
          </a:p>
          <a:p>
            <a:pPr defTabSz="914400" hangingPunct="0">
              <a:defRPr/>
            </a:pPr>
            <a:endParaRPr lang="pt-BR" altLang="pt-BR" sz="2400" b="1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R$ 30 bi para compra de máquinas nacionais para agricultura familiar (R$ 20 bi de investimentos e R$ 10 bi de créditos) </a:t>
            </a:r>
          </a:p>
          <a:p>
            <a:pPr marL="1028700" lvl="1" defTabSz="914400" hangingPunct="0"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Programa Nacional de Produção e Uso do Biodiesel (PNPB)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Antecipação do calendário de mistura do biodiesel ao diesel.</a:t>
            </a:r>
          </a:p>
          <a:p>
            <a:pPr marL="1428750" lvl="2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B12: abril de 2023</a:t>
            </a:r>
          </a:p>
          <a:p>
            <a:pPr marL="1428750" lvl="2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B14: março de 2024</a:t>
            </a:r>
          </a:p>
          <a:p>
            <a:pPr marL="1428750" lvl="2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B15: 2025</a:t>
            </a:r>
            <a:endParaRPr lang="pt-BR" altLang="pt-BR" sz="24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18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1028700" lvl="1" defTabSz="914400" hangingPunct="0">
              <a:defRPr/>
            </a:pPr>
            <a:endParaRPr lang="pt-BR" altLang="pt-BR" sz="1800" b="0" kern="0" dirty="0">
              <a:solidFill>
                <a:schemeClr val="accent1"/>
              </a:solidFill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Nome do tema">
            <a:extLst>
              <a:ext uri="{FF2B5EF4-FFF2-40B4-BE49-F238E27FC236}">
                <a16:creationId xmlns:a16="http://schemas.microsoft.com/office/drawing/2014/main" id="{C2496A6B-3092-5859-4D3F-476998B0C067}"/>
              </a:ext>
            </a:extLst>
          </p:cNvPr>
          <p:cNvSpPr txBox="1"/>
          <p:nvPr/>
        </p:nvSpPr>
        <p:spPr>
          <a:xfrm>
            <a:off x="181811" y="116559"/>
            <a:ext cx="1059735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2800" dirty="0"/>
              <a:t>Políticas Industriais Setoriais com Incentivos Fiscais – 6 Missões</a:t>
            </a:r>
            <a:endParaRPr lang="pt-BR" sz="2800" dirty="0"/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12BDB0BB-317E-9E88-B110-7B1F9B81C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42" y="6579906"/>
            <a:ext cx="787375" cy="278094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DB1A7E5A-923A-B176-19FE-76D3EFC78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63" y="6520491"/>
            <a:ext cx="1662326" cy="326594"/>
          </a:xfrm>
          <a:prstGeom prst="rect">
            <a:avLst/>
          </a:prstGeom>
        </p:spPr>
      </p:pic>
      <p:pic>
        <p:nvPicPr>
          <p:cNvPr id="4" name="Imagem 3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0F30398-CAEE-FCA8-9028-92D21511B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290" y="6523568"/>
            <a:ext cx="1230710" cy="3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3918B08-9C0A-1CB0-39AA-637D34EEBF8C}"/>
              </a:ext>
            </a:extLst>
          </p:cNvPr>
          <p:cNvSpPr txBox="1"/>
          <p:nvPr/>
        </p:nvSpPr>
        <p:spPr>
          <a:xfrm>
            <a:off x="171651" y="484256"/>
            <a:ext cx="11597813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0"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342900" indent="-342900" defTabSz="914400" hangingPunct="0">
              <a:buFont typeface="Arial" panose="020B0604020202020204" pitchFamily="34" charset="0"/>
              <a:buChar char="•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highlight>
                  <a:srgbClr val="FFFFFF"/>
                </a:highlight>
                <a:ea typeface="+mj-ea"/>
                <a:cs typeface="Arial" panose="020B0604020202020204" pitchFamily="34" charset="0"/>
                <a:sym typeface="Calibri"/>
              </a:rPr>
              <a:t>Lei nº 14.993/2024 (Combustível do Futuro)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Programa Nacional de Combustível de Aviação (SAF); Elevação da mistura do etanol à gasolina de 27,5% para 30%; e regulamentação de combustíveis sintéticos e de captura e estocagem de carbono.</a:t>
            </a:r>
          </a:p>
          <a:p>
            <a:pPr marL="1028700" lvl="1" defTabSz="914400" hangingPunct="0">
              <a:defRPr/>
            </a:pPr>
            <a:endParaRPr lang="pt-BR" altLang="pt-BR" sz="240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Centro de </a:t>
            </a:r>
            <a:r>
              <a:rPr lang="pt-BR" altLang="pt-BR" sz="2400" b="1" kern="0" dirty="0" err="1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Bionegócios</a:t>
            </a:r>
            <a:r>
              <a:rPr lang="pt-BR" altLang="pt-BR" sz="2400" b="1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 da Amazônia (CBA)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cs typeface="Arial" panose="020B0604020202020204" pitchFamily="34" charset="0"/>
                <a:sym typeface="Calibri"/>
              </a:rPr>
              <a:t>Assinatura de contrato de gestão do CBA, para desenvolvimento de pesquisas que se transformem em negócios na região amazônica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Reforma Tributária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Simplificação e desoneração de investimentos e exportações;</a:t>
            </a: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Mercado Regulado de Carbono</a:t>
            </a:r>
          </a:p>
          <a:p>
            <a:pPr marL="1028700" lvl="1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16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que regulamenta o mercado de carbono no Brasil, criando o Sistema Brasileiro de Comércio de Emissões (SBCE), que combina mercados regulados e voluntários para emissão ou remoção de gases de efeito estufa. A medida estabelece metas para empresas altamente poluentes e permite a compensação por meio de títulos específicos.</a:t>
            </a:r>
          </a:p>
          <a:p>
            <a:pPr defTabSz="914400" hangingPunct="0"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18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18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Nome do tema">
            <a:extLst>
              <a:ext uri="{FF2B5EF4-FFF2-40B4-BE49-F238E27FC236}">
                <a16:creationId xmlns:a16="http://schemas.microsoft.com/office/drawing/2014/main" id="{4A5BACA7-8DC7-0259-F48E-494A831F2BA8}"/>
              </a:ext>
            </a:extLst>
          </p:cNvPr>
          <p:cNvSpPr txBox="1"/>
          <p:nvPr/>
        </p:nvSpPr>
        <p:spPr>
          <a:xfrm>
            <a:off x="0" y="14111"/>
            <a:ext cx="1059735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2800" dirty="0"/>
              <a:t>Políticas Industriais Setoriais com Incentivos Fiscais – 6 Missões</a:t>
            </a:r>
            <a:endParaRPr lang="pt-BR" sz="2800" dirty="0"/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EC2E5A6B-A595-238F-091C-56DB6345D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" y="6604000"/>
            <a:ext cx="710108" cy="250804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2EA08D55-FEB6-2F36-AFD5-E4251C450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2" y="6548077"/>
            <a:ext cx="1577472" cy="309923"/>
          </a:xfrm>
          <a:prstGeom prst="rect">
            <a:avLst/>
          </a:prstGeom>
        </p:spPr>
      </p:pic>
      <p:pic>
        <p:nvPicPr>
          <p:cNvPr id="5" name="Imagem 4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D7FEDD4-5588-7418-29CA-8FD19615A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87" y="6548077"/>
            <a:ext cx="1128754" cy="30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8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do tema">
            <a:extLst>
              <a:ext uri="{FF2B5EF4-FFF2-40B4-BE49-F238E27FC236}">
                <a16:creationId xmlns:a16="http://schemas.microsoft.com/office/drawing/2014/main" id="{0495555E-DC9E-7953-D78D-7643C7454A91}"/>
              </a:ext>
            </a:extLst>
          </p:cNvPr>
          <p:cNvSpPr txBox="1"/>
          <p:nvPr/>
        </p:nvSpPr>
        <p:spPr>
          <a:xfrm>
            <a:off x="0" y="0"/>
            <a:ext cx="1059735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2800" dirty="0"/>
              <a:t>Políticas Industriais Setoriais com Incentivos Fiscais – 6 Missões</a:t>
            </a:r>
            <a:endParaRPr lang="pt-BR" sz="28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2DACCB-9F07-F279-CEBE-13586A2C96DB}"/>
              </a:ext>
            </a:extLst>
          </p:cNvPr>
          <p:cNvSpPr txBox="1"/>
          <p:nvPr/>
        </p:nvSpPr>
        <p:spPr>
          <a:xfrm>
            <a:off x="0" y="437395"/>
            <a:ext cx="11955331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hangingPunct="0">
              <a:defRPr/>
            </a:pPr>
            <a:endParaRPr lang="pt-BR" altLang="pt-BR" sz="2200" b="1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sz="22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Marco legal das eólicas offshore</a:t>
            </a:r>
            <a:endParaRPr lang="pt-BR" sz="2200" kern="100" dirty="0">
              <a:solidFill>
                <a:schemeClr val="accent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258888" indent="-85725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sz="2200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Projeto de disciplina o aproveitamento de potencial energético offshore. A geração de energia offshore é feita por meio de turbinas eólicas instaladas em plataformas fixas ou flutuantes no leito marinho. </a:t>
            </a:r>
          </a:p>
          <a:p>
            <a:pPr marL="1173163" algn="just" defTabSz="914400" hangingPunct="0">
              <a:defRPr/>
            </a:pPr>
            <a:endParaRPr lang="pt-BR" sz="2200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68288" indent="-268288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b="1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Decreto CIIA-PAC (CC)</a:t>
            </a:r>
          </a:p>
          <a:p>
            <a:pPr algn="just" defTabSz="914400" hangingPunct="0">
              <a:defRPr/>
            </a:pPr>
            <a:endParaRPr lang="pt-BR" altLang="pt-BR" sz="22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b="1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Decreto Nova Estratégia BIM BR (MDIC)</a:t>
            </a:r>
          </a:p>
          <a:p>
            <a:pPr marL="285750" indent="-285750" algn="just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200" b="1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b="1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Decreto Margem de Preferência (MGI)</a:t>
            </a:r>
            <a:endParaRPr lang="pt-BR" altLang="pt-BR" sz="220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algn="just" defTabSz="914400" hangingPunct="0">
              <a:defRPr/>
            </a:pPr>
            <a:endParaRPr lang="pt-BR" altLang="pt-BR" sz="2200" b="1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b="1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PL nº 2.210/2022 (redução do prazo de patentes)</a:t>
            </a:r>
          </a:p>
          <a:p>
            <a:pPr marL="1028700" lvl="1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Ajustes legislativos para reduzir de 6,9 anos para 2 anos, até 2026</a:t>
            </a:r>
          </a:p>
          <a:p>
            <a:pPr marL="285750" indent="-285750" algn="just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200" b="1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b="1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Debêntures de Infraestrutura</a:t>
            </a:r>
          </a:p>
          <a:p>
            <a:pPr marL="1028700" lvl="1" algn="just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2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Redução de 30% da base de cálculo do Imposto de Renda e da Contribuição Social sobre o Lucro Líquido sobre os juros pagos aos detentores</a:t>
            </a:r>
          </a:p>
          <a:p>
            <a:pPr marL="1028700" lvl="1" defTabSz="914400" hangingPunct="0"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1028700" lvl="1" defTabSz="914400" hangingPunct="0">
              <a:defRPr/>
            </a:pPr>
            <a:endParaRPr lang="pt-BR" altLang="pt-BR" sz="18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954436A7-962E-A2F2-6FEC-7B9DE202A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42" y="6590821"/>
            <a:ext cx="787375" cy="278094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65CFC6F4-2D94-050E-EFB2-8100658D2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63" y="6531406"/>
            <a:ext cx="1662326" cy="326594"/>
          </a:xfrm>
          <a:prstGeom prst="rect">
            <a:avLst/>
          </a:prstGeom>
        </p:spPr>
      </p:pic>
      <p:pic>
        <p:nvPicPr>
          <p:cNvPr id="5" name="Imagem 4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179E109-1522-774A-379D-AAE90F6AC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289" y="6531406"/>
            <a:ext cx="1242033" cy="33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7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me do tema">
            <a:extLst>
              <a:ext uri="{FF2B5EF4-FFF2-40B4-BE49-F238E27FC236}">
                <a16:creationId xmlns:a16="http://schemas.microsoft.com/office/drawing/2014/main" id="{D245C2AE-0584-DC50-665C-76B5F35671B7}"/>
              </a:ext>
            </a:extLst>
          </p:cNvPr>
          <p:cNvSpPr txBox="1"/>
          <p:nvPr/>
        </p:nvSpPr>
        <p:spPr>
          <a:xfrm>
            <a:off x="0" y="130368"/>
            <a:ext cx="12192000" cy="1028559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pt-BR" sz="3000" dirty="0"/>
              <a:t>Articulação entre NIB, Novo PAC e Plano de Transformação Ecológica (PTE)</a:t>
            </a:r>
            <a:endParaRPr lang="pt-BR" sz="3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6D44B7E-6C6F-EA09-A9AE-3DF630EE6D28}"/>
              </a:ext>
            </a:extLst>
          </p:cNvPr>
          <p:cNvSpPr txBox="1">
            <a:spLocks/>
          </p:cNvSpPr>
          <p:nvPr/>
        </p:nvSpPr>
        <p:spPr>
          <a:xfrm>
            <a:off x="758298" y="1818494"/>
            <a:ext cx="10515600" cy="4748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500"/>
          </a:p>
          <a:p>
            <a:endParaRPr lang="pt-BR" sz="1200"/>
          </a:p>
          <a:p>
            <a:endParaRPr lang="pt-BR" sz="120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73AD2557-4BE0-E9AC-4A4B-FEB2963B0F58}"/>
              </a:ext>
            </a:extLst>
          </p:cNvPr>
          <p:cNvSpPr>
            <a:spLocks noChangeAspect="1"/>
          </p:cNvSpPr>
          <p:nvPr/>
        </p:nvSpPr>
        <p:spPr>
          <a:xfrm>
            <a:off x="4759362" y="1406211"/>
            <a:ext cx="2880000" cy="2880000"/>
          </a:xfrm>
          <a:prstGeom prst="ellipse">
            <a:avLst/>
          </a:prstGeom>
          <a:solidFill>
            <a:srgbClr val="00206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738831C-E0A0-6E34-B440-5D0BB15CA701}"/>
              </a:ext>
            </a:extLst>
          </p:cNvPr>
          <p:cNvSpPr>
            <a:spLocks noChangeAspect="1"/>
          </p:cNvSpPr>
          <p:nvPr/>
        </p:nvSpPr>
        <p:spPr>
          <a:xfrm>
            <a:off x="3683285" y="3153104"/>
            <a:ext cx="2880000" cy="288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49763143-D6BE-E206-B988-C6D0761C56A2}"/>
              </a:ext>
            </a:extLst>
          </p:cNvPr>
          <p:cNvSpPr>
            <a:spLocks noChangeAspect="1"/>
          </p:cNvSpPr>
          <p:nvPr/>
        </p:nvSpPr>
        <p:spPr>
          <a:xfrm>
            <a:off x="5788011" y="3153104"/>
            <a:ext cx="2880000" cy="2880000"/>
          </a:xfrm>
          <a:prstGeom prst="ellipse">
            <a:avLst/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0747B79-C200-0838-0001-BD699D1048EA}"/>
              </a:ext>
            </a:extLst>
          </p:cNvPr>
          <p:cNvSpPr txBox="1"/>
          <p:nvPr/>
        </p:nvSpPr>
        <p:spPr>
          <a:xfrm>
            <a:off x="5172093" y="2000459"/>
            <a:ext cx="2054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Nova Indústria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>
                <a:solidFill>
                  <a:schemeClr val="bg1"/>
                </a:solidFill>
                <a:latin typeface="Calibri"/>
              </a:rPr>
              <a:t>Brasil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i="1">
                <a:solidFill>
                  <a:schemeClr val="bg1"/>
                </a:solidFill>
                <a:latin typeface="Calibri"/>
              </a:rPr>
              <a:t>(CNDI/MDIC)</a:t>
            </a:r>
            <a:endParaRPr kumimoji="0" lang="pt-BR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12A22E4A-9C31-D717-B7E6-D26783596108}"/>
              </a:ext>
            </a:extLst>
          </p:cNvPr>
          <p:cNvSpPr txBox="1"/>
          <p:nvPr/>
        </p:nvSpPr>
        <p:spPr>
          <a:xfrm>
            <a:off x="4269322" y="4286112"/>
            <a:ext cx="14163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Novo PAC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i="1">
                <a:solidFill>
                  <a:srgbClr val="7B7B7B">
                    <a:lumMod val="50000"/>
                  </a:srgbClr>
                </a:solidFill>
                <a:latin typeface="Calibri"/>
              </a:rPr>
              <a:t>(CC)</a:t>
            </a:r>
            <a:endParaRPr kumimoji="0" lang="pt-BR" b="1" i="1" u="none" strike="noStrike" kern="1200" cap="none" spc="0" normalizeH="0" baseline="0" noProof="0">
              <a:ln>
                <a:noFill/>
              </a:ln>
              <a:solidFill>
                <a:srgbClr val="7B7B7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9821156B-0664-0DC8-1856-84F903AE96FA}"/>
              </a:ext>
            </a:extLst>
          </p:cNvPr>
          <p:cNvCxnSpPr>
            <a:cxnSpLocks/>
          </p:cNvCxnSpPr>
          <p:nvPr/>
        </p:nvCxnSpPr>
        <p:spPr>
          <a:xfrm>
            <a:off x="7915491" y="2033275"/>
            <a:ext cx="75252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AA17E280-BFBA-9817-14C3-12AC7EFA524B}"/>
              </a:ext>
            </a:extLst>
          </p:cNvPr>
          <p:cNvCxnSpPr>
            <a:cxnSpLocks/>
          </p:cNvCxnSpPr>
          <p:nvPr/>
        </p:nvCxnSpPr>
        <p:spPr>
          <a:xfrm>
            <a:off x="3108725" y="1914694"/>
            <a:ext cx="75252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AE70E85E-62BB-2908-F030-59956FB59266}"/>
              </a:ext>
            </a:extLst>
          </p:cNvPr>
          <p:cNvCxnSpPr>
            <a:cxnSpLocks/>
          </p:cNvCxnSpPr>
          <p:nvPr/>
        </p:nvCxnSpPr>
        <p:spPr>
          <a:xfrm>
            <a:off x="8648961" y="5346119"/>
            <a:ext cx="75252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4099E5F0-F197-6696-8D43-513E8EC63512}"/>
              </a:ext>
            </a:extLst>
          </p:cNvPr>
          <p:cNvCxnSpPr>
            <a:cxnSpLocks/>
          </p:cNvCxnSpPr>
          <p:nvPr/>
        </p:nvCxnSpPr>
        <p:spPr>
          <a:xfrm>
            <a:off x="3186831" y="5243196"/>
            <a:ext cx="345786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D7BBA606-09FE-707B-7EEF-7A8C2E047A0C}"/>
              </a:ext>
            </a:extLst>
          </p:cNvPr>
          <p:cNvSpPr>
            <a:spLocks noChangeAspect="1"/>
          </p:cNvSpPr>
          <p:nvPr/>
        </p:nvSpPr>
        <p:spPr>
          <a:xfrm>
            <a:off x="5834749" y="3156555"/>
            <a:ext cx="1759284" cy="1133107"/>
          </a:xfrm>
          <a:custGeom>
            <a:avLst/>
            <a:gdLst>
              <a:gd name="connsiteX0" fmla="*/ 1393966 w 1759284"/>
              <a:gd name="connsiteY0" fmla="*/ 0 h 1133107"/>
              <a:gd name="connsiteX1" fmla="*/ 1684176 w 1759284"/>
              <a:gd name="connsiteY1" fmla="*/ 29256 h 1133107"/>
              <a:gd name="connsiteX2" fmla="*/ 1759284 w 1759284"/>
              <a:gd name="connsiteY2" fmla="*/ 48568 h 1133107"/>
              <a:gd name="connsiteX3" fmla="*/ 1740577 w 1759284"/>
              <a:gd name="connsiteY3" fmla="*/ 121319 h 1133107"/>
              <a:gd name="connsiteX4" fmla="*/ 365317 w 1759284"/>
              <a:gd name="connsiteY4" fmla="*/ 1133107 h 1133107"/>
              <a:gd name="connsiteX5" fmla="*/ 75107 w 1759284"/>
              <a:gd name="connsiteY5" fmla="*/ 1103851 h 1133107"/>
              <a:gd name="connsiteX6" fmla="*/ 0 w 1759284"/>
              <a:gd name="connsiteY6" fmla="*/ 1084539 h 1133107"/>
              <a:gd name="connsiteX7" fmla="*/ 18706 w 1759284"/>
              <a:gd name="connsiteY7" fmla="*/ 1011788 h 1133107"/>
              <a:gd name="connsiteX8" fmla="*/ 1393966 w 1759284"/>
              <a:gd name="connsiteY8" fmla="*/ 0 h 1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9284" h="1133107">
                <a:moveTo>
                  <a:pt x="1393966" y="0"/>
                </a:moveTo>
                <a:cubicBezTo>
                  <a:pt x="1493377" y="0"/>
                  <a:pt x="1590436" y="10074"/>
                  <a:pt x="1684176" y="29256"/>
                </a:cubicBezTo>
                <a:lnTo>
                  <a:pt x="1759284" y="48568"/>
                </a:lnTo>
                <a:lnTo>
                  <a:pt x="1740577" y="121319"/>
                </a:lnTo>
                <a:cubicBezTo>
                  <a:pt x="1558257" y="707498"/>
                  <a:pt x="1011490" y="1133107"/>
                  <a:pt x="365317" y="1133107"/>
                </a:cubicBezTo>
                <a:cubicBezTo>
                  <a:pt x="265906" y="1133107"/>
                  <a:pt x="168848" y="1123034"/>
                  <a:pt x="75107" y="1103851"/>
                </a:cubicBezTo>
                <a:lnTo>
                  <a:pt x="0" y="1084539"/>
                </a:lnTo>
                <a:lnTo>
                  <a:pt x="18706" y="1011788"/>
                </a:lnTo>
                <a:cubicBezTo>
                  <a:pt x="201026" y="425609"/>
                  <a:pt x="747793" y="0"/>
                  <a:pt x="1393966" y="0"/>
                </a:cubicBezTo>
                <a:close/>
              </a:path>
            </a:pathLst>
          </a:custGeom>
          <a:solidFill>
            <a:srgbClr val="576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3C3A96B9-E5D3-15B8-B977-CE76EA75DAE5}"/>
              </a:ext>
            </a:extLst>
          </p:cNvPr>
          <p:cNvSpPr>
            <a:spLocks noChangeAspect="1"/>
          </p:cNvSpPr>
          <p:nvPr/>
        </p:nvSpPr>
        <p:spPr>
          <a:xfrm>
            <a:off x="4807146" y="3157519"/>
            <a:ext cx="1717739" cy="1133107"/>
          </a:xfrm>
          <a:custGeom>
            <a:avLst/>
            <a:gdLst>
              <a:gd name="connsiteX0" fmla="*/ 320831 w 1717739"/>
              <a:gd name="connsiteY0" fmla="*/ 0 h 1133107"/>
              <a:gd name="connsiteX1" fmla="*/ 1696092 w 1717739"/>
              <a:gd name="connsiteY1" fmla="*/ 1011788 h 1133107"/>
              <a:gd name="connsiteX2" fmla="*/ 1717739 w 1717739"/>
              <a:gd name="connsiteY2" fmla="*/ 1095978 h 1133107"/>
              <a:gd name="connsiteX3" fmla="*/ 1687118 w 1717739"/>
              <a:gd name="connsiteY3" fmla="*/ 1103852 h 1133107"/>
              <a:gd name="connsiteX4" fmla="*/ 1396908 w 1717739"/>
              <a:gd name="connsiteY4" fmla="*/ 1133107 h 1133107"/>
              <a:gd name="connsiteX5" fmla="*/ 21648 w 1717739"/>
              <a:gd name="connsiteY5" fmla="*/ 121319 h 1133107"/>
              <a:gd name="connsiteX6" fmla="*/ 0 w 1717739"/>
              <a:gd name="connsiteY6" fmla="*/ 37129 h 1133107"/>
              <a:gd name="connsiteX7" fmla="*/ 30621 w 1717739"/>
              <a:gd name="connsiteY7" fmla="*/ 29256 h 1133107"/>
              <a:gd name="connsiteX8" fmla="*/ 320831 w 1717739"/>
              <a:gd name="connsiteY8" fmla="*/ 0 h 1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7739" h="1133107">
                <a:moveTo>
                  <a:pt x="320831" y="0"/>
                </a:moveTo>
                <a:cubicBezTo>
                  <a:pt x="967004" y="0"/>
                  <a:pt x="1513771" y="425609"/>
                  <a:pt x="1696092" y="1011788"/>
                </a:cubicBezTo>
                <a:lnTo>
                  <a:pt x="1717739" y="1095978"/>
                </a:lnTo>
                <a:lnTo>
                  <a:pt x="1687118" y="1103852"/>
                </a:lnTo>
                <a:cubicBezTo>
                  <a:pt x="1593378" y="1123034"/>
                  <a:pt x="1496319" y="1133107"/>
                  <a:pt x="1396908" y="1133107"/>
                </a:cubicBezTo>
                <a:cubicBezTo>
                  <a:pt x="750735" y="1133107"/>
                  <a:pt x="203968" y="707498"/>
                  <a:pt x="21648" y="121319"/>
                </a:cubicBezTo>
                <a:lnTo>
                  <a:pt x="0" y="37129"/>
                </a:lnTo>
                <a:lnTo>
                  <a:pt x="30621" y="29256"/>
                </a:lnTo>
                <a:cubicBezTo>
                  <a:pt x="124362" y="10074"/>
                  <a:pt x="221420" y="0"/>
                  <a:pt x="320831" y="0"/>
                </a:cubicBezTo>
                <a:close/>
              </a:path>
            </a:pathLst>
          </a:custGeom>
          <a:solidFill>
            <a:srgbClr val="576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AB0317C-33E6-1BC3-84F9-693BAB592DD0}"/>
              </a:ext>
            </a:extLst>
          </p:cNvPr>
          <p:cNvSpPr txBox="1"/>
          <p:nvPr/>
        </p:nvSpPr>
        <p:spPr>
          <a:xfrm>
            <a:off x="5253323" y="333838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A3A01BE-AC1F-6FD2-A363-BED1B5A5DDDD}"/>
              </a:ext>
            </a:extLst>
          </p:cNvPr>
          <p:cNvSpPr txBox="1"/>
          <p:nvPr/>
        </p:nvSpPr>
        <p:spPr>
          <a:xfrm>
            <a:off x="6845453" y="3340798"/>
            <a:ext cx="29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1607C426-7D6D-E4E0-12CC-515FB7CBC59F}"/>
              </a:ext>
            </a:extLst>
          </p:cNvPr>
          <p:cNvSpPr>
            <a:spLocks noChangeAspect="1"/>
          </p:cNvSpPr>
          <p:nvPr/>
        </p:nvSpPr>
        <p:spPr>
          <a:xfrm>
            <a:off x="5785581" y="3611831"/>
            <a:ext cx="775274" cy="1961364"/>
          </a:xfrm>
          <a:custGeom>
            <a:avLst/>
            <a:gdLst>
              <a:gd name="connsiteX0" fmla="*/ 387637 w 775274"/>
              <a:gd name="connsiteY0" fmla="*/ 0 h 1961364"/>
              <a:gd name="connsiteX1" fmla="*/ 446448 w 775274"/>
              <a:gd name="connsiteY1" fmla="*/ 64708 h 1961364"/>
              <a:gd name="connsiteX2" fmla="*/ 775274 w 775274"/>
              <a:gd name="connsiteY2" fmla="*/ 980682 h 1961364"/>
              <a:gd name="connsiteX3" fmla="*/ 446448 w 775274"/>
              <a:gd name="connsiteY3" fmla="*/ 1896656 h 1961364"/>
              <a:gd name="connsiteX4" fmla="*/ 387637 w 775274"/>
              <a:gd name="connsiteY4" fmla="*/ 1961364 h 1961364"/>
              <a:gd name="connsiteX5" fmla="*/ 328826 w 775274"/>
              <a:gd name="connsiteY5" fmla="*/ 1896656 h 1961364"/>
              <a:gd name="connsiteX6" fmla="*/ 0 w 775274"/>
              <a:gd name="connsiteY6" fmla="*/ 980682 h 1961364"/>
              <a:gd name="connsiteX7" fmla="*/ 328826 w 775274"/>
              <a:gd name="connsiteY7" fmla="*/ 64708 h 19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274" h="1961364">
                <a:moveTo>
                  <a:pt x="387637" y="0"/>
                </a:moveTo>
                <a:lnTo>
                  <a:pt x="446448" y="64708"/>
                </a:lnTo>
                <a:cubicBezTo>
                  <a:pt x="651873" y="313625"/>
                  <a:pt x="775274" y="632743"/>
                  <a:pt x="775274" y="980682"/>
                </a:cubicBezTo>
                <a:cubicBezTo>
                  <a:pt x="775274" y="1328622"/>
                  <a:pt x="651873" y="1647739"/>
                  <a:pt x="446448" y="1896656"/>
                </a:cubicBezTo>
                <a:lnTo>
                  <a:pt x="387637" y="1961364"/>
                </a:lnTo>
                <a:lnTo>
                  <a:pt x="328826" y="1896656"/>
                </a:lnTo>
                <a:cubicBezTo>
                  <a:pt x="123402" y="1647739"/>
                  <a:pt x="0" y="1328622"/>
                  <a:pt x="0" y="980682"/>
                </a:cubicBezTo>
                <a:cubicBezTo>
                  <a:pt x="0" y="632743"/>
                  <a:pt x="123402" y="313625"/>
                  <a:pt x="328826" y="64708"/>
                </a:cubicBezTo>
                <a:close/>
              </a:path>
            </a:pathLst>
          </a:custGeom>
          <a:solidFill>
            <a:srgbClr val="5763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1E5989AC-D730-F0C5-1285-F32F06D08AC1}"/>
              </a:ext>
            </a:extLst>
          </p:cNvPr>
          <p:cNvCxnSpPr>
            <a:cxnSpLocks/>
          </p:cNvCxnSpPr>
          <p:nvPr/>
        </p:nvCxnSpPr>
        <p:spPr>
          <a:xfrm>
            <a:off x="7163540" y="3661107"/>
            <a:ext cx="1504471" cy="168501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0E291F9C-175A-B561-2138-CB75578FEBDA}"/>
              </a:ext>
            </a:extLst>
          </p:cNvPr>
          <p:cNvCxnSpPr>
            <a:cxnSpLocks/>
          </p:cNvCxnSpPr>
          <p:nvPr/>
        </p:nvCxnSpPr>
        <p:spPr>
          <a:xfrm flipH="1" flipV="1">
            <a:off x="3850870" y="1914694"/>
            <a:ext cx="1361819" cy="151853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385D4F24-63EE-DC23-D513-070735AD2DA2}"/>
              </a:ext>
            </a:extLst>
          </p:cNvPr>
          <p:cNvSpPr txBox="1"/>
          <p:nvPr/>
        </p:nvSpPr>
        <p:spPr>
          <a:xfrm>
            <a:off x="5987019" y="4517175"/>
            <a:ext cx="314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38DF9036-B26A-A0BE-48EB-46EF8CC71F4B}"/>
              </a:ext>
            </a:extLst>
          </p:cNvPr>
          <p:cNvCxnSpPr>
            <a:cxnSpLocks/>
          </p:cNvCxnSpPr>
          <p:nvPr/>
        </p:nvCxnSpPr>
        <p:spPr>
          <a:xfrm flipH="1">
            <a:off x="3484985" y="4767805"/>
            <a:ext cx="2552449" cy="47552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orma Livre: Forma 51">
            <a:extLst>
              <a:ext uri="{FF2B5EF4-FFF2-40B4-BE49-F238E27FC236}">
                <a16:creationId xmlns:a16="http://schemas.microsoft.com/office/drawing/2014/main" id="{DCADA987-86D1-209C-6230-06E42DB77596}"/>
              </a:ext>
            </a:extLst>
          </p:cNvPr>
          <p:cNvSpPr>
            <a:spLocks noChangeAspect="1"/>
          </p:cNvSpPr>
          <p:nvPr/>
        </p:nvSpPr>
        <p:spPr>
          <a:xfrm>
            <a:off x="5829370" y="3620415"/>
            <a:ext cx="688385" cy="673281"/>
          </a:xfrm>
          <a:custGeom>
            <a:avLst/>
            <a:gdLst>
              <a:gd name="connsiteX0" fmla="*/ 341450 w 686456"/>
              <a:gd name="connsiteY0" fmla="*/ 0 h 673281"/>
              <a:gd name="connsiteX1" fmla="*/ 463876 w 686456"/>
              <a:gd name="connsiteY1" fmla="*/ 146576 h 673281"/>
              <a:gd name="connsiteX2" fmla="*/ 664809 w 686456"/>
              <a:gd name="connsiteY2" fmla="*/ 551962 h 673281"/>
              <a:gd name="connsiteX3" fmla="*/ 686456 w 686456"/>
              <a:gd name="connsiteY3" fmla="*/ 636152 h 673281"/>
              <a:gd name="connsiteX4" fmla="*/ 655835 w 686456"/>
              <a:gd name="connsiteY4" fmla="*/ 644026 h 673281"/>
              <a:gd name="connsiteX5" fmla="*/ 365625 w 686456"/>
              <a:gd name="connsiteY5" fmla="*/ 673281 h 673281"/>
              <a:gd name="connsiteX6" fmla="*/ 14384 w 686456"/>
              <a:gd name="connsiteY6" fmla="*/ 630140 h 673281"/>
              <a:gd name="connsiteX7" fmla="*/ 0 w 686456"/>
              <a:gd name="connsiteY7" fmla="*/ 625911 h 673281"/>
              <a:gd name="connsiteX8" fmla="*/ 19014 w 686456"/>
              <a:gd name="connsiteY8" fmla="*/ 551962 h 673281"/>
              <a:gd name="connsiteX9" fmla="*/ 283100 w 686456"/>
              <a:gd name="connsiteY9" fmla="*/ 64200 h 67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456" h="673281">
                <a:moveTo>
                  <a:pt x="341450" y="0"/>
                </a:moveTo>
                <a:lnTo>
                  <a:pt x="463876" y="146576"/>
                </a:lnTo>
                <a:cubicBezTo>
                  <a:pt x="550871" y="268908"/>
                  <a:pt x="619229" y="405417"/>
                  <a:pt x="664809" y="551962"/>
                </a:cubicBezTo>
                <a:lnTo>
                  <a:pt x="686456" y="636152"/>
                </a:lnTo>
                <a:lnTo>
                  <a:pt x="655835" y="644026"/>
                </a:lnTo>
                <a:cubicBezTo>
                  <a:pt x="562095" y="663208"/>
                  <a:pt x="465036" y="673281"/>
                  <a:pt x="365625" y="673281"/>
                </a:cubicBezTo>
                <a:cubicBezTo>
                  <a:pt x="244468" y="673281"/>
                  <a:pt x="126805" y="658318"/>
                  <a:pt x="14384" y="630140"/>
                </a:cubicBezTo>
                <a:lnTo>
                  <a:pt x="0" y="625911"/>
                </a:lnTo>
                <a:lnTo>
                  <a:pt x="19014" y="551962"/>
                </a:lnTo>
                <a:cubicBezTo>
                  <a:pt x="75112" y="371600"/>
                  <a:pt x="165715" y="206439"/>
                  <a:pt x="283100" y="6420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5EE49F02-7769-4ED2-3957-B721880CF647}"/>
              </a:ext>
            </a:extLst>
          </p:cNvPr>
          <p:cNvSpPr txBox="1"/>
          <p:nvPr/>
        </p:nvSpPr>
        <p:spPr>
          <a:xfrm>
            <a:off x="5997681" y="379133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0F24D4B9-A58C-2E26-FFC8-D95AC50E3A71}"/>
              </a:ext>
            </a:extLst>
          </p:cNvPr>
          <p:cNvCxnSpPr>
            <a:cxnSpLocks/>
          </p:cNvCxnSpPr>
          <p:nvPr/>
        </p:nvCxnSpPr>
        <p:spPr>
          <a:xfrm flipV="1">
            <a:off x="6241338" y="2033275"/>
            <a:ext cx="1674153" cy="177037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DCEBA887-D8CD-6919-995E-6CD4DB6E3E79}"/>
              </a:ext>
            </a:extLst>
          </p:cNvPr>
          <p:cNvSpPr/>
          <p:nvPr/>
        </p:nvSpPr>
        <p:spPr>
          <a:xfrm>
            <a:off x="8458207" y="1451700"/>
            <a:ext cx="2628893" cy="380154"/>
          </a:xfrm>
          <a:prstGeom prst="round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E576097-BF5C-1034-4E8C-85B857977296}"/>
              </a:ext>
            </a:extLst>
          </p:cNvPr>
          <p:cNvSpPr txBox="1"/>
          <p:nvPr/>
        </p:nvSpPr>
        <p:spPr>
          <a:xfrm>
            <a:off x="8458207" y="1412937"/>
            <a:ext cx="2975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NIB/ PAC / PTE</a:t>
            </a:r>
          </a:p>
          <a:p>
            <a:pPr marL="179388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Meio Ambiente</a:t>
            </a:r>
          </a:p>
          <a:p>
            <a:pPr marL="179388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Questões Sociais</a:t>
            </a:r>
          </a:p>
          <a:p>
            <a:pPr marL="179388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Desenvolvimento de Cadeias</a:t>
            </a:r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3A610166-34F1-7BB9-6390-E9E391C03855}"/>
              </a:ext>
            </a:extLst>
          </p:cNvPr>
          <p:cNvSpPr/>
          <p:nvPr/>
        </p:nvSpPr>
        <p:spPr>
          <a:xfrm>
            <a:off x="9325390" y="5027089"/>
            <a:ext cx="2406363" cy="379211"/>
          </a:xfrm>
          <a:prstGeom prst="round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69CB6A0-11D3-685C-1CE2-FF405F7685B5}"/>
              </a:ext>
            </a:extLst>
          </p:cNvPr>
          <p:cNvSpPr txBox="1"/>
          <p:nvPr/>
        </p:nvSpPr>
        <p:spPr>
          <a:xfrm>
            <a:off x="9422922" y="4969325"/>
            <a:ext cx="230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NIB/ PTE</a:t>
            </a:r>
          </a:p>
          <a:p>
            <a:pPr marL="179388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Bioeconomia</a:t>
            </a:r>
          </a:p>
          <a:p>
            <a:pPr marL="179388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000000"/>
                </a:solidFill>
                <a:latin typeface="Calibri"/>
              </a:rPr>
              <a:t>-  Descarbonização</a:t>
            </a:r>
          </a:p>
          <a:p>
            <a:pPr marL="179388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000000"/>
                </a:solidFill>
                <a:latin typeface="Calibri"/>
              </a:rPr>
              <a:t>-  Transição energética</a:t>
            </a:r>
          </a:p>
        </p:txBody>
      </p: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BFF1CA22-8E9D-0A62-9803-5EBBEB479B8C}"/>
              </a:ext>
            </a:extLst>
          </p:cNvPr>
          <p:cNvSpPr/>
          <p:nvPr/>
        </p:nvSpPr>
        <p:spPr>
          <a:xfrm>
            <a:off x="828702" y="1708908"/>
            <a:ext cx="2551768" cy="411572"/>
          </a:xfrm>
          <a:prstGeom prst="round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8C01026-350C-0B63-8691-44D12E19E86C}"/>
              </a:ext>
            </a:extLst>
          </p:cNvPr>
          <p:cNvSpPr txBox="1"/>
          <p:nvPr/>
        </p:nvSpPr>
        <p:spPr>
          <a:xfrm>
            <a:off x="936662" y="1718135"/>
            <a:ext cx="3284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NIB/ PAC</a:t>
            </a:r>
          </a:p>
          <a:p>
            <a:pPr marL="179388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Conectividade e Digitalização</a:t>
            </a:r>
          </a:p>
          <a:p>
            <a:pPr marL="179388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Defesa Nacional</a:t>
            </a:r>
          </a:p>
          <a:p>
            <a:pPr marL="179388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Complexo da saúde</a:t>
            </a:r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01F3F52D-2592-08E4-3830-A7827A13596E}"/>
              </a:ext>
            </a:extLst>
          </p:cNvPr>
          <p:cNvSpPr/>
          <p:nvPr/>
        </p:nvSpPr>
        <p:spPr>
          <a:xfrm>
            <a:off x="1216154" y="5062686"/>
            <a:ext cx="2009276" cy="417854"/>
          </a:xfrm>
          <a:prstGeom prst="round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5D9A4B3A-5DBA-5151-6EA0-EAC99090325C}"/>
              </a:ext>
            </a:extLst>
          </p:cNvPr>
          <p:cNvSpPr txBox="1"/>
          <p:nvPr/>
        </p:nvSpPr>
        <p:spPr>
          <a:xfrm>
            <a:off x="1486795" y="5025419"/>
            <a:ext cx="3709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 / PTE</a:t>
            </a:r>
          </a:p>
          <a:p>
            <a:pPr marL="179388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Transição energética </a:t>
            </a:r>
          </a:p>
          <a:p>
            <a:pPr marL="179388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Infraestrutura Verde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2719D20-BB94-DD79-9B74-DA747C36FAE7}"/>
              </a:ext>
            </a:extLst>
          </p:cNvPr>
          <p:cNvSpPr txBox="1"/>
          <p:nvPr/>
        </p:nvSpPr>
        <p:spPr>
          <a:xfrm>
            <a:off x="6185003" y="4163617"/>
            <a:ext cx="23244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Plano Transição </a:t>
            </a:r>
            <a:b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Ecológica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1" u="none" strike="noStrike" kern="1200" cap="none" spc="0" normalizeH="0" baseline="0" noProof="0">
                <a:ln>
                  <a:noFill/>
                </a:ln>
                <a:solidFill>
                  <a:srgbClr val="7B7B7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(MF)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F8E1315C-AC6E-30F0-3451-58A43A8F2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3" y="6449845"/>
            <a:ext cx="996401" cy="351920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2685B221-D67B-B57B-DCB7-455FFD336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4" y="6400807"/>
            <a:ext cx="1791232" cy="351920"/>
          </a:xfrm>
          <a:prstGeom prst="rect">
            <a:avLst/>
          </a:prstGeom>
        </p:spPr>
      </p:pic>
      <p:pic>
        <p:nvPicPr>
          <p:cNvPr id="6" name="Imagem 5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668CA57-9057-6CB3-3930-B25DA1207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62" y="6418378"/>
            <a:ext cx="1410866" cy="38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54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do tema">
            <a:extLst>
              <a:ext uri="{FF2B5EF4-FFF2-40B4-BE49-F238E27FC236}">
                <a16:creationId xmlns:a16="http://schemas.microsoft.com/office/drawing/2014/main" id="{8D997A3C-9F69-70DE-5D6F-B9143217E6A9}"/>
              </a:ext>
            </a:extLst>
          </p:cNvPr>
          <p:cNvSpPr txBox="1"/>
          <p:nvPr/>
        </p:nvSpPr>
        <p:spPr>
          <a:xfrm>
            <a:off x="181811" y="159590"/>
            <a:ext cx="1059735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2800" dirty="0"/>
              <a:t>Políticas Industriais Setoriais com Incentivos Fiscais – 6 Missões</a:t>
            </a:r>
            <a:endParaRPr lang="pt-BR" sz="28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7425086-F92C-8B5E-73B1-9C30040F2B1E}"/>
              </a:ext>
            </a:extLst>
          </p:cNvPr>
          <p:cNvSpPr txBox="1"/>
          <p:nvPr/>
        </p:nvSpPr>
        <p:spPr>
          <a:xfrm>
            <a:off x="209240" y="1210713"/>
            <a:ext cx="1177352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Ex-Tarifários</a:t>
            </a:r>
            <a:endParaRPr lang="pt-BR" altLang="pt-BR" sz="2400" b="1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Novas regras de </a:t>
            </a:r>
            <a:r>
              <a:rPr lang="pt-BR" altLang="pt-BR" sz="2400" b="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ex-tarifários</a:t>
            </a:r>
            <a:r>
              <a:rPr lang="pt-BR" altLang="pt-BR" sz="2400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de bens de capital elegíveis à redução do imposto de importação a 0%.</a:t>
            </a:r>
          </a:p>
          <a:p>
            <a:pPr marL="623887" defTabSz="914400" hangingPunct="0"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182563" indent="-182563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sz="2400" b="1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Medidas de defesa comercial e concorrência leal - alguns exemplos:</a:t>
            </a:r>
          </a:p>
          <a:p>
            <a:pPr marL="806450" indent="-806450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16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806450" indent="-182563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Aço - Elevou para 25% o imposto de importação de 11 </a:t>
            </a:r>
            <a:r>
              <a:rPr lang="pt-BR" altLang="pt-BR" b="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NCMs</a:t>
            </a:r>
            <a:r>
              <a:rPr lang="pt-BR" altLang="pt-BR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de aço e estabelecer cotas de volume de importação para esses produtos – de maneira que a tarifa só sofrerá aumento quando as cotas forem ultrapassadas.</a:t>
            </a:r>
          </a:p>
          <a:p>
            <a:pPr marL="806450" indent="-182563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Químico – Elevou entre 12,6% a 20%, com vigência temporária de 12 meses, 29 </a:t>
            </a:r>
            <a:r>
              <a:rPr lang="pt-BR" altLang="pt-BR" b="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NCMs</a:t>
            </a:r>
            <a:r>
              <a:rPr lang="pt-BR" altLang="pt-BR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de produtos químicos.</a:t>
            </a:r>
          </a:p>
          <a:p>
            <a:pPr marL="806450" indent="-182563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Pneus – Recomposição tarifária das tarifas de pneus de 4% para 16%. Em outubro de 2024, eleva a tarifa para carros leves de 16% para 25%.</a:t>
            </a:r>
          </a:p>
          <a:p>
            <a:pPr marL="806450" indent="-182563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Recomposição tarifária de painéis Fotovoltaicos e aerogeradores – </a:t>
            </a:r>
            <a:r>
              <a:rPr lang="pt-BR" altLang="pt-BR" b="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Paineis</a:t>
            </a:r>
            <a:r>
              <a:rPr lang="pt-BR" altLang="pt-BR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 fotovoltaicos saiu de 0% para 10,8%. Aerogeradores saiu de 0% para 11,2%.</a:t>
            </a:r>
          </a:p>
          <a:p>
            <a:pPr marL="806450" indent="-182563" defTabSz="914400" hangingPunct="0">
              <a:buFont typeface="Wingdings" panose="05000000000000000000" pitchFamily="2" charset="2"/>
              <a:buChar char="§"/>
              <a:defRPr/>
            </a:pPr>
            <a:r>
              <a:rPr lang="pt-BR" altLang="pt-BR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Recomposição tarifária de carros eletrificados: implementação de </a:t>
            </a:r>
            <a:r>
              <a:rPr lang="pt-BR" altLang="pt-BR" b="0" kern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phase</a:t>
            </a:r>
            <a:r>
              <a:rPr lang="pt-BR" altLang="pt-BR" b="0" kern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  <a:sym typeface="Calibri"/>
              </a:rPr>
              <a:t>-out, com cotas.  Híbridos:2024: 15% em janeiro e 25% e julho; 2025:: 30% em julho; 2026: 35% em julho de 2026. Híbridos plug-in: 2024: 12% em janeiro e 20% em julho; 2025: 28% em julho; 2026: 35% em julho. Elétricos: 2024: 10% em janeiro e 18% em julho; 2025: 25% em julho; 2026: 35 em julho.</a:t>
            </a:r>
          </a:p>
          <a:p>
            <a:pPr marL="806450" indent="-806450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24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  <a:p>
            <a:pPr marL="1028700" lvl="1" defTabSz="914400" hangingPunct="0">
              <a:buFont typeface="Wingdings" panose="05000000000000000000" pitchFamily="2" charset="2"/>
              <a:buChar char="§"/>
              <a:defRPr/>
            </a:pPr>
            <a:endParaRPr lang="pt-BR" altLang="pt-BR" sz="1800" b="0" kern="0" dirty="0">
              <a:solidFill>
                <a:schemeClr val="accent1"/>
              </a:solidFill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FD509306-26EB-6908-1B84-DDE869B5F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" y="6576710"/>
            <a:ext cx="787375" cy="278094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C94089F6-7095-76A3-1E8B-AE7E81391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2" y="6517295"/>
            <a:ext cx="1662326" cy="326594"/>
          </a:xfrm>
          <a:prstGeom prst="rect">
            <a:avLst/>
          </a:prstGeom>
        </p:spPr>
      </p:pic>
      <p:pic>
        <p:nvPicPr>
          <p:cNvPr id="6" name="Imagem 5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C8DE0B0-F071-1894-FDCF-A08BF5861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6520372"/>
            <a:ext cx="1230710" cy="3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87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03AE517-B243-3AF9-5DFF-FB279FEBCB9B}"/>
              </a:ext>
            </a:extLst>
          </p:cNvPr>
          <p:cNvSpPr txBox="1"/>
          <p:nvPr/>
        </p:nvSpPr>
        <p:spPr>
          <a:xfrm>
            <a:off x="0" y="891503"/>
            <a:ext cx="12202598" cy="95410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49000"/>
                  </a:schemeClr>
                </a:solidFill>
                <a:latin typeface="Montserrat ExtraBold"/>
              </a:rPr>
              <a:t>INVESTIMENTOS PRIVADOS ANUNCIADOS</a:t>
            </a:r>
            <a:endParaRPr lang="pt-BR" sz="2800" dirty="0">
              <a:solidFill>
                <a:schemeClr val="accent6">
                  <a:lumMod val="49000"/>
                </a:schemeClr>
              </a:solidFill>
            </a:endParaRPr>
          </a:p>
          <a:p>
            <a:pPr algn="ctr"/>
            <a:r>
              <a:rPr lang="pt-BR" sz="2800" b="1" dirty="0">
                <a:solidFill>
                  <a:schemeClr val="accent6">
                    <a:lumMod val="49000"/>
                  </a:schemeClr>
                </a:solidFill>
                <a:latin typeface="Montserrat ExtraBold"/>
              </a:rPr>
              <a:t>TOTAL:   R$ 2,84 trilhões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81D1373-AAAD-48D4-9C00-7736F507BFF3}"/>
              </a:ext>
            </a:extLst>
          </p:cNvPr>
          <p:cNvSpPr/>
          <p:nvPr/>
        </p:nvSpPr>
        <p:spPr>
          <a:xfrm>
            <a:off x="-1" y="1"/>
            <a:ext cx="12192000" cy="7740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806B548A-40BF-494A-B501-94FBD93E6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54" y="199895"/>
            <a:ext cx="1528199" cy="539746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39C1DCFD-419F-4C6C-980C-1386B3D8A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72" y="117407"/>
            <a:ext cx="3033986" cy="596081"/>
          </a:xfrm>
          <a:prstGeom prst="rect">
            <a:avLst/>
          </a:prstGeom>
        </p:spPr>
      </p:pic>
      <p:pic>
        <p:nvPicPr>
          <p:cNvPr id="9" name="Imagem 8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4A89054-4265-4B74-887D-CCBC82A9C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80" y="56802"/>
            <a:ext cx="2639642" cy="71729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E0DD999-DF6D-106B-87F0-3D9676B1285A}"/>
              </a:ext>
            </a:extLst>
          </p:cNvPr>
          <p:cNvSpPr/>
          <p:nvPr/>
        </p:nvSpPr>
        <p:spPr>
          <a:xfrm>
            <a:off x="10598" y="2240643"/>
            <a:ext cx="12192000" cy="4617356"/>
          </a:xfrm>
          <a:prstGeom prst="rect">
            <a:avLst/>
          </a:prstGeom>
          <a:solidFill>
            <a:srgbClr val="13345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da Construção – R$ 1,06 trilhão</a:t>
            </a:r>
            <a:endParaRPr lang="pt-BR" sz="2800" kern="1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da TICs – R$ 100,7 bi</a:t>
            </a:r>
            <a:endParaRPr lang="pt-BR" sz="2800" kern="1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Automotivo – R$ 190 bi</a:t>
            </a:r>
            <a:endParaRPr lang="pt-BR" sz="2800" kern="1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7345" indent="-347345" algn="just">
              <a:buFont typeface="Arial"/>
              <a:buChar char="•"/>
            </a:pPr>
            <a:r>
              <a:rPr lang="pt-BR" sz="2800" dirty="0">
                <a:solidFill>
                  <a:schemeClr val="bg1"/>
                </a:solidFill>
                <a:latin typeface="Helvetica"/>
                <a:cs typeface="Helvetica"/>
              </a:rPr>
              <a:t>Setor da Agroindústria – R$ 296,3 bi</a:t>
            </a:r>
          </a:p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de Aço – R$ 100 bi</a:t>
            </a:r>
            <a:endParaRPr lang="pt-BR" sz="2800" kern="1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de Papel e Celulose – R$ 105 bi</a:t>
            </a:r>
            <a:endParaRPr lang="pt-BR" sz="2800" kern="1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de Saúde – R$ 39,5 bi</a:t>
            </a:r>
          </a:p>
          <a:p>
            <a:pPr marL="347345" indent="-347345" algn="just">
              <a:buFont typeface="Arial"/>
              <a:buChar char="•"/>
            </a:pPr>
            <a:r>
              <a:rPr lang="pt-BR" sz="2800" dirty="0">
                <a:solidFill>
                  <a:schemeClr val="bg1"/>
                </a:solidFill>
                <a:latin typeface="Helvetica"/>
                <a:cs typeface="Helvetica"/>
              </a:rPr>
              <a:t>Setor de Energias Renováveis – R$ 380,1 bi</a:t>
            </a:r>
          </a:p>
          <a:p>
            <a:pPr marL="347345" indent="-347345" algn="just">
              <a:buFont typeface="Arial"/>
              <a:buChar char="•"/>
            </a:pPr>
            <a:r>
              <a:rPr lang="pt-BR" sz="2800" dirty="0">
                <a:solidFill>
                  <a:schemeClr val="bg1"/>
                </a:solidFill>
                <a:latin typeface="Helvetica"/>
                <a:cs typeface="Helvetica"/>
              </a:rPr>
              <a:t>Setor de Defesa, Aero e Nuclear – R$ 33,1bi</a:t>
            </a:r>
          </a:p>
        </p:txBody>
      </p:sp>
    </p:spTree>
    <p:extLst>
      <p:ext uri="{BB962C8B-B14F-4D97-AF65-F5344CB8AC3E}">
        <p14:creationId xmlns:p14="http://schemas.microsoft.com/office/powerpoint/2010/main" val="65109220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01FDE-2010-C5DC-636C-0500E81F0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204DE9A-45FE-9740-B7E0-B7F057FA3B9B}"/>
              </a:ext>
            </a:extLst>
          </p:cNvPr>
          <p:cNvSpPr txBox="1"/>
          <p:nvPr/>
        </p:nvSpPr>
        <p:spPr>
          <a:xfrm>
            <a:off x="448053" y="2632198"/>
            <a:ext cx="10759028" cy="397031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da Construção -  1,06 trilhão</a:t>
            </a:r>
            <a:endParaRPr lang="pt-BR" sz="2800" kern="1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da TICs – R$ 100,7 bi</a:t>
            </a:r>
            <a:endParaRPr lang="pt-BR" sz="2800" kern="1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Automotivo – R$ 130 bi</a:t>
            </a:r>
            <a:endParaRPr lang="pt-BR" sz="2800" kern="1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7345" indent="-347345" algn="just">
              <a:buFont typeface="Arial"/>
              <a:buChar char="•"/>
            </a:pPr>
            <a:r>
              <a:rPr lang="pt-BR" sz="2800" dirty="0">
                <a:solidFill>
                  <a:schemeClr val="bg1"/>
                </a:solidFill>
                <a:latin typeface="Helvetica"/>
                <a:cs typeface="Helvetica"/>
              </a:rPr>
              <a:t>Setor da Agroindústria – R$ 296,3 bi</a:t>
            </a:r>
          </a:p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de Aço – R$ 100 bi</a:t>
            </a:r>
            <a:endParaRPr lang="pt-BR" sz="2800" kern="1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de Papel e Celulose – R$ 105 bi</a:t>
            </a:r>
            <a:endParaRPr lang="pt-BR" sz="2800" kern="1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347345" indent="-347345" algn="just" rtl="0"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Setor de Saúde – R$ 39,5 bi</a:t>
            </a:r>
          </a:p>
          <a:p>
            <a:pPr marL="347345" indent="-347345" algn="just">
              <a:buFont typeface="Arial"/>
              <a:buChar char="•"/>
            </a:pPr>
            <a:r>
              <a:rPr lang="pt-BR" sz="2800" dirty="0">
                <a:solidFill>
                  <a:schemeClr val="bg1"/>
                </a:solidFill>
                <a:latin typeface="Helvetica"/>
                <a:cs typeface="Helvetica"/>
              </a:rPr>
              <a:t>Setor de Energias Renováveis – R$ 380,1 bi</a:t>
            </a:r>
          </a:p>
          <a:p>
            <a:pPr marL="347345" indent="-347345" algn="just">
              <a:buFont typeface="Arial"/>
              <a:buChar char="•"/>
            </a:pPr>
            <a:r>
              <a:rPr lang="pt-BR" sz="2800" dirty="0">
                <a:solidFill>
                  <a:schemeClr val="bg1"/>
                </a:solidFill>
                <a:latin typeface="Helvetica"/>
                <a:cs typeface="Helvetica"/>
              </a:rPr>
              <a:t>Setor de Defesa, Aero e Nuclear – R$ 33,1bi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497A2C-0349-1608-2D09-AAC845721BB4}"/>
              </a:ext>
            </a:extLst>
          </p:cNvPr>
          <p:cNvSpPr txBox="1"/>
          <p:nvPr/>
        </p:nvSpPr>
        <p:spPr>
          <a:xfrm>
            <a:off x="0" y="1040315"/>
            <a:ext cx="12202598" cy="120032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49000"/>
                  </a:schemeClr>
                </a:solidFill>
                <a:latin typeface="Montserrat ExtraBold"/>
              </a:rPr>
              <a:t>INVESTIMENTOS PÚBLICOS (2023-2026)</a:t>
            </a:r>
          </a:p>
          <a:p>
            <a:pPr algn="ctr"/>
            <a:r>
              <a:rPr lang="pt-BR" sz="4000" b="1" dirty="0">
                <a:solidFill>
                  <a:schemeClr val="accent6">
                    <a:lumMod val="49000"/>
                  </a:schemeClr>
                </a:solidFill>
                <a:latin typeface="Montserrat ExtraBold"/>
              </a:rPr>
              <a:t>TOTAL:   R$ 1,186 trilhões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17E3C3B-E6B1-D4ED-A4CC-DFF785D3C37B}"/>
              </a:ext>
            </a:extLst>
          </p:cNvPr>
          <p:cNvSpPr/>
          <p:nvPr/>
        </p:nvSpPr>
        <p:spPr>
          <a:xfrm>
            <a:off x="-1" y="0"/>
            <a:ext cx="12192000" cy="104031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A9560B0C-B8ED-5692-98AE-FCF98873E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07" y="215235"/>
            <a:ext cx="1528199" cy="539746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DB80F627-DEE2-0185-557A-29C81998F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74" y="94742"/>
            <a:ext cx="3033986" cy="596081"/>
          </a:xfrm>
          <a:prstGeom prst="rect">
            <a:avLst/>
          </a:prstGeom>
        </p:spPr>
      </p:pic>
      <p:pic>
        <p:nvPicPr>
          <p:cNvPr id="9" name="Imagem 8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3225593-0B36-0B52-98A3-3BC0881F8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96" y="56804"/>
            <a:ext cx="2639642" cy="71729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48CE99D-E224-026B-5B1D-F539D6FE2E7F}"/>
              </a:ext>
            </a:extLst>
          </p:cNvPr>
          <p:cNvSpPr/>
          <p:nvPr/>
        </p:nvSpPr>
        <p:spPr>
          <a:xfrm>
            <a:off x="-1" y="2240644"/>
            <a:ext cx="12192000" cy="4617356"/>
          </a:xfrm>
          <a:prstGeom prst="rect">
            <a:avLst/>
          </a:prstGeom>
          <a:solidFill>
            <a:srgbClr val="13345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4545" lvl="1" indent="-347345" algn="just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pt-BR" sz="2800" kern="1200" dirty="0">
                <a:solidFill>
                  <a:schemeClr val="bg1"/>
                </a:solidFill>
                <a:latin typeface="Helvetica"/>
                <a:ea typeface="+mn-ea"/>
                <a:cs typeface="Helvetica"/>
              </a:rPr>
              <a:t>Missão 1 – R$ 250,3 bilhões</a:t>
            </a:r>
          </a:p>
          <a:p>
            <a:pPr marL="804545" lvl="1" indent="-347345" algn="just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pt-BR" sz="2800" dirty="0">
                <a:solidFill>
                  <a:schemeClr val="bg1"/>
                </a:solidFill>
                <a:latin typeface="Helvetica"/>
                <a:cs typeface="Helvetica"/>
              </a:rPr>
              <a:t>Missão 2 – R$ 19,7 bilhões</a:t>
            </a:r>
          </a:p>
          <a:p>
            <a:pPr marL="804545" lvl="1" indent="-347345" algn="just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pt-BR" sz="2800" dirty="0">
                <a:solidFill>
                  <a:schemeClr val="bg1"/>
                </a:solidFill>
                <a:latin typeface="Helvetica"/>
                <a:cs typeface="Helvetica"/>
              </a:rPr>
              <a:t>Missão 3 – R$ 606 bilhões</a:t>
            </a:r>
          </a:p>
          <a:p>
            <a:pPr marL="804545" lvl="1" indent="-347345" algn="just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pt-BR" sz="2800" dirty="0">
                <a:solidFill>
                  <a:schemeClr val="bg1"/>
                </a:solidFill>
                <a:latin typeface="Helvetica"/>
                <a:cs typeface="Helvetica"/>
              </a:rPr>
              <a:t>Missão 4 – R$ 139,7 bilhões</a:t>
            </a:r>
          </a:p>
          <a:p>
            <a:pPr marL="804545" lvl="1" indent="-347345" algn="just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pt-BR" sz="2800" dirty="0">
                <a:solidFill>
                  <a:schemeClr val="bg1"/>
                </a:solidFill>
                <a:latin typeface="Helvetica"/>
                <a:cs typeface="Helvetica"/>
              </a:rPr>
              <a:t>Missão 5 – R$ 90,5 bilhões</a:t>
            </a:r>
          </a:p>
          <a:p>
            <a:pPr marL="804545" lvl="1" indent="-347345" algn="just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pt-BR" sz="2800" dirty="0">
                <a:solidFill>
                  <a:schemeClr val="bg1"/>
                </a:solidFill>
                <a:latin typeface="Helvetica"/>
                <a:cs typeface="Helvetica"/>
              </a:rPr>
              <a:t>Missão 6 – R$ 79,8 bilhões</a:t>
            </a:r>
          </a:p>
        </p:txBody>
      </p:sp>
    </p:spTree>
    <p:extLst>
      <p:ext uri="{BB962C8B-B14F-4D97-AF65-F5344CB8AC3E}">
        <p14:creationId xmlns:p14="http://schemas.microsoft.com/office/powerpoint/2010/main" val="380911876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2985C-33EC-9497-7616-4E0827398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ódigo QR&#10;&#10;O conteúdo gerado por IA pode estar incorreto.">
            <a:extLst>
              <a:ext uri="{FF2B5EF4-FFF2-40B4-BE49-F238E27FC236}">
                <a16:creationId xmlns:a16="http://schemas.microsoft.com/office/drawing/2014/main" id="{1991809B-0FEB-3467-279A-2DB04F525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18" y="1376802"/>
            <a:ext cx="4355691" cy="4355691"/>
          </a:xfrm>
          <a:prstGeom prst="rect">
            <a:avLst/>
          </a:prstGeom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04C1B139-5169-04A4-E1FE-B412047B0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420" y="6625045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  <a:endParaRPr lang="pt-BR" altLang="pt-BR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ome do tema">
            <a:extLst>
              <a:ext uri="{FF2B5EF4-FFF2-40B4-BE49-F238E27FC236}">
                <a16:creationId xmlns:a16="http://schemas.microsoft.com/office/drawing/2014/main" id="{0904B1A1-BB14-4C70-61BC-8F0E2C543B73}"/>
              </a:ext>
            </a:extLst>
          </p:cNvPr>
          <p:cNvSpPr txBox="1"/>
          <p:nvPr/>
        </p:nvSpPr>
        <p:spPr>
          <a:xfrm>
            <a:off x="161936" y="517942"/>
            <a:ext cx="6562165" cy="1565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indent="0" defTabSz="825500" hangingPunct="0">
              <a:lnSpc>
                <a:spcPts val="6000"/>
              </a:lnSpc>
              <a:defRPr/>
            </a:pPr>
            <a:r>
              <a:rPr lang="pt-BR" dirty="0">
                <a:sym typeface="Avenir Next 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Baixe o Plano de Ação da Nova Indústria Brasil</a:t>
            </a:r>
            <a:endParaRPr b="0" dirty="0">
              <a:sym typeface="Avenir Next Regular"/>
            </a:endParaRPr>
          </a:p>
        </p:txBody>
      </p:sp>
      <p:sp>
        <p:nvSpPr>
          <p:cNvPr id="10" name="CaixaDeTexto 9">
            <a:hlinkClick r:id="rId4"/>
            <a:extLst>
              <a:ext uri="{FF2B5EF4-FFF2-40B4-BE49-F238E27FC236}">
                <a16:creationId xmlns:a16="http://schemas.microsoft.com/office/drawing/2014/main" id="{B84FF71A-AB88-1C84-42EA-73CEEB6E08BB}"/>
              </a:ext>
            </a:extLst>
          </p:cNvPr>
          <p:cNvSpPr txBox="1"/>
          <p:nvPr/>
        </p:nvSpPr>
        <p:spPr>
          <a:xfrm>
            <a:off x="5752698" y="5978714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accent1"/>
                </a:solidFill>
              </a:rPr>
              <a:t>https://www.gov.br/mdic/pt-br/composicao/se/cndi/plano-de-acao/nova-industria-brasil-plano-de-acao-2024-2026-1.pdf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DDE60484-E5F3-6481-23CF-397A8FED5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240" y="203929"/>
            <a:ext cx="767277" cy="270996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05485FF-DF52-D080-4F24-30944A447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693" y="145752"/>
            <a:ext cx="1619895" cy="318258"/>
          </a:xfrm>
          <a:prstGeom prst="rect">
            <a:avLst/>
          </a:prstGeom>
        </p:spPr>
      </p:pic>
      <p:pic>
        <p:nvPicPr>
          <p:cNvPr id="7" name="Imagem 6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46E0D54-4F84-AB59-B3BB-136FE22AC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704" y="149029"/>
            <a:ext cx="1199296" cy="3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0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02CE694-432B-40D4-CD52-151BBD9D8D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328247"/>
              </p:ext>
            </p:extLst>
          </p:nvPr>
        </p:nvGraphicFramePr>
        <p:xfrm>
          <a:off x="588236" y="544941"/>
          <a:ext cx="11015528" cy="2862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D064706-549E-41F9-B0C4-2534B1474A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6164047"/>
              </p:ext>
            </p:extLst>
          </p:nvPr>
        </p:nvGraphicFramePr>
        <p:xfrm>
          <a:off x="588236" y="3505858"/>
          <a:ext cx="11015528" cy="2862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B8B1F94C-3C15-5CEE-CF5F-9658EB7BC59F}"/>
              </a:ext>
            </a:extLst>
          </p:cNvPr>
          <p:cNvSpPr txBox="1"/>
          <p:nvPr/>
        </p:nvSpPr>
        <p:spPr>
          <a:xfrm>
            <a:off x="142240" y="70713"/>
            <a:ext cx="8158480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rgbClr val="020202"/>
                </a:solidFill>
                <a:latin typeface="Montserrat ExtraBold"/>
              </a:rPr>
              <a:t>MISSÕES DA NOVA INDÚSTRIA BRASIL</a:t>
            </a: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CC343945-EAF7-334C-F921-0D70CB372B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" y="6499717"/>
            <a:ext cx="814205" cy="287570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AA8F892B-F3D7-7BD3-812B-D2625FF8C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6449943"/>
            <a:ext cx="1717040" cy="337344"/>
          </a:xfrm>
          <a:prstGeom prst="rect">
            <a:avLst/>
          </a:prstGeom>
        </p:spPr>
      </p:pic>
      <p:pic>
        <p:nvPicPr>
          <p:cNvPr id="7" name="Imagem 6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2480A6E-5DCE-A8BF-FF49-16AD5ADEFF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6466775"/>
            <a:ext cx="1191708" cy="32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14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02CE694-432B-40D4-CD52-151BBD9D8D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888252"/>
              </p:ext>
            </p:extLst>
          </p:nvPr>
        </p:nvGraphicFramePr>
        <p:xfrm>
          <a:off x="588235" y="566159"/>
          <a:ext cx="11015528" cy="2862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D064706-549E-41F9-B0C4-2534B1474A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7686931"/>
              </p:ext>
            </p:extLst>
          </p:nvPr>
        </p:nvGraphicFramePr>
        <p:xfrm>
          <a:off x="588235" y="3600302"/>
          <a:ext cx="11015528" cy="2862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B8B1F94C-3C15-5CEE-CF5F-9658EB7BC59F}"/>
              </a:ext>
            </a:extLst>
          </p:cNvPr>
          <p:cNvSpPr txBox="1"/>
          <p:nvPr/>
        </p:nvSpPr>
        <p:spPr>
          <a:xfrm>
            <a:off x="305843" y="-74317"/>
            <a:ext cx="11297920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>
                <a:solidFill>
                  <a:srgbClr val="020202"/>
                </a:solidFill>
                <a:latin typeface="Montserrat ExtraBold"/>
              </a:rPr>
              <a:t>DESAFIOS DE ADENSAMENTO DAS CADEIAS PRODUTIVAS</a:t>
            </a: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114DA0AB-919F-EDC9-F474-0807B2A45C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5" y="6610879"/>
            <a:ext cx="732925" cy="258862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660E46FA-D93F-BCF9-C668-44544EA93A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556647"/>
            <a:ext cx="1524684" cy="299552"/>
          </a:xfrm>
          <a:prstGeom prst="rect">
            <a:avLst/>
          </a:prstGeom>
        </p:spPr>
      </p:pic>
      <p:pic>
        <p:nvPicPr>
          <p:cNvPr id="7" name="Imagem 6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7361F52-F15F-7915-D317-7AB2708BA9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84" y="6556645"/>
            <a:ext cx="1102355" cy="2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64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CD4E062-B46C-9DBD-A98B-1A81EB84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00" y="571857"/>
            <a:ext cx="11200000" cy="5714286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FEF8F848-14D1-A8E3-F4EB-C93ABE00E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75" y="195418"/>
            <a:ext cx="996401" cy="351920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D35A24CA-1F7B-087B-9720-2BE2E524B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76" y="133430"/>
            <a:ext cx="2116942" cy="415911"/>
          </a:xfrm>
          <a:prstGeom prst="rect">
            <a:avLst/>
          </a:prstGeom>
        </p:spPr>
      </p:pic>
      <p:pic>
        <p:nvPicPr>
          <p:cNvPr id="5" name="Imagem 4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72F1419-D68F-1FB7-06DE-5BC9D2FA3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18" y="152448"/>
            <a:ext cx="1457102" cy="3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1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30DE5F13-9D2F-4521-9559-63D8F8FE5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420" y="6625045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  <a:endParaRPr lang="pt-BR" altLang="pt-BR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ome do tema">
            <a:extLst>
              <a:ext uri="{FF2B5EF4-FFF2-40B4-BE49-F238E27FC236}">
                <a16:creationId xmlns:a16="http://schemas.microsoft.com/office/drawing/2014/main" id="{4CD7AF00-55C7-2A11-F035-5476A00E46C5}"/>
              </a:ext>
            </a:extLst>
          </p:cNvPr>
          <p:cNvSpPr txBox="1"/>
          <p:nvPr/>
        </p:nvSpPr>
        <p:spPr>
          <a:xfrm>
            <a:off x="268941" y="1524070"/>
            <a:ext cx="6562165" cy="3081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pt-BR"/>
            </a:defPPr>
            <a:lvl1pPr marL="452438" lvl="0" indent="-452438" defTabSz="825500" hangingPunct="0">
              <a:defRPr kumimoji="0" sz="4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venir Next Regular"/>
                <a:cs typeface="Arial" panose="020B0604020202020204" pitchFamily="34" charset="0"/>
              </a:defRPr>
            </a:lvl1pPr>
          </a:lstStyle>
          <a:p>
            <a:pPr marL="0" indent="0" algn="ctr" defTabSz="825500" hangingPunct="0">
              <a:lnSpc>
                <a:spcPts val="6000"/>
              </a:lnSpc>
              <a:defRPr/>
            </a:pPr>
            <a:r>
              <a:rPr lang="pt-BR" dirty="0">
                <a:sym typeface="Avenir Next Regular"/>
              </a:rPr>
              <a:t>O Plano Mais Produção – Crédito e Medidas de Políticas Industriais e de Inovação</a:t>
            </a:r>
            <a:endParaRPr b="0" dirty="0">
              <a:sym typeface="Avenir Next Regular"/>
            </a:endParaRP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630654E3-8E2C-3B23-605B-DBDC0FB5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76" y="2258359"/>
            <a:ext cx="3876764" cy="31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48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me do tema">
            <a:extLst>
              <a:ext uri="{FF2B5EF4-FFF2-40B4-BE49-F238E27FC236}">
                <a16:creationId xmlns:a16="http://schemas.microsoft.com/office/drawing/2014/main" id="{49E52E70-1981-B549-2FEB-67D23420DB05}"/>
              </a:ext>
            </a:extLst>
          </p:cNvPr>
          <p:cNvSpPr txBox="1"/>
          <p:nvPr/>
        </p:nvSpPr>
        <p:spPr>
          <a:xfrm>
            <a:off x="905069" y="281290"/>
            <a:ext cx="1007706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PT" dirty="0"/>
              <a:t>Plano Mais Produção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6671019-0E5B-4EA3-B259-B7DDCCE52932}"/>
              </a:ext>
            </a:extLst>
          </p:cNvPr>
          <p:cNvSpPr txBox="1"/>
          <p:nvPr/>
        </p:nvSpPr>
        <p:spPr>
          <a:xfrm>
            <a:off x="2925494" y="1037090"/>
            <a:ext cx="56385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b="1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Objetivo</a:t>
            </a:r>
            <a:r>
              <a:rPr lang="pt-BR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Promover a </a:t>
            </a:r>
            <a:r>
              <a:rPr lang="pt-BR" sz="1600" b="1" i="1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Neoindustrialização</a:t>
            </a:r>
            <a:r>
              <a:rPr lang="pt-BR" sz="1600" b="1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br>
              <a:rPr lang="pt-BR" sz="1600" b="1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t-BR" sz="1600" b="1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 a Transformação Ecológica </a:t>
            </a:r>
            <a:r>
              <a:rPr lang="pt-BR" sz="1600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 Brasil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FB1D91-5FA9-F284-5C1F-8CCC1B46C1CB}"/>
              </a:ext>
            </a:extLst>
          </p:cNvPr>
          <p:cNvSpPr txBox="1"/>
          <p:nvPr/>
        </p:nvSpPr>
        <p:spPr>
          <a:xfrm>
            <a:off x="1816131" y="118341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2023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B4D24B7-E70B-1618-C398-52D04D5000FE}"/>
              </a:ext>
            </a:extLst>
          </p:cNvPr>
          <p:cNvSpPr txBox="1"/>
          <p:nvPr/>
        </p:nvSpPr>
        <p:spPr>
          <a:xfrm>
            <a:off x="8606987" y="112659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2026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9A74614-C100-B6D9-78D9-8830518CE591}"/>
              </a:ext>
            </a:extLst>
          </p:cNvPr>
          <p:cNvGrpSpPr/>
          <p:nvPr/>
        </p:nvGrpSpPr>
        <p:grpSpPr>
          <a:xfrm>
            <a:off x="1912787" y="1793184"/>
            <a:ext cx="5277125" cy="1055465"/>
            <a:chOff x="2601652" y="2391861"/>
            <a:chExt cx="5368026" cy="1279335"/>
          </a:xfrm>
        </p:grpSpPr>
        <p:sp>
          <p:nvSpPr>
            <p:cNvPr id="9" name="Seta: Pentágono 8">
              <a:extLst>
                <a:ext uri="{FF2B5EF4-FFF2-40B4-BE49-F238E27FC236}">
                  <a16:creationId xmlns:a16="http://schemas.microsoft.com/office/drawing/2014/main" id="{721FDD86-E636-6984-7EDD-98F3D3995EC4}"/>
                </a:ext>
              </a:extLst>
            </p:cNvPr>
            <p:cNvSpPr/>
            <p:nvPr/>
          </p:nvSpPr>
          <p:spPr>
            <a:xfrm>
              <a:off x="7503517" y="2391861"/>
              <a:ext cx="177123" cy="1279335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600"/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AED21C3B-BC18-80B0-7115-77EC56A26D80}"/>
                </a:ext>
              </a:extLst>
            </p:cNvPr>
            <p:cNvGrpSpPr/>
            <p:nvPr/>
          </p:nvGrpSpPr>
          <p:grpSpPr>
            <a:xfrm>
              <a:off x="2601652" y="2567448"/>
              <a:ext cx="5368026" cy="954085"/>
              <a:chOff x="6963445" y="1819948"/>
              <a:chExt cx="5368026" cy="954085"/>
            </a:xfrm>
          </p:grpSpPr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494EEEBD-0AFB-0EBC-1D16-9A5B6F772684}"/>
                  </a:ext>
                </a:extLst>
              </p:cNvPr>
              <p:cNvSpPr txBox="1"/>
              <p:nvPr/>
            </p:nvSpPr>
            <p:spPr>
              <a:xfrm>
                <a:off x="6963445" y="1819948"/>
                <a:ext cx="5368026" cy="954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2200" b="1" dirty="0">
                    <a:solidFill>
                      <a:schemeClr val="accent1"/>
                    </a:solidFill>
                  </a:rPr>
                  <a:t>Plano Mais Produção: R$ 611,31 bi</a:t>
                </a:r>
              </a:p>
            </p:txBody>
          </p:sp>
          <p:cxnSp>
            <p:nvCxnSpPr>
              <p:cNvPr id="12" name="Conector reto 11">
                <a:extLst>
                  <a:ext uri="{FF2B5EF4-FFF2-40B4-BE49-F238E27FC236}">
                    <a16:creationId xmlns:a16="http://schemas.microsoft.com/office/drawing/2014/main" id="{8BD81283-F069-6F76-4516-C9968D170A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0259" y="2651678"/>
                <a:ext cx="460915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5ED8BDB9-5AC2-A340-58DE-84DDAB044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0259" y="1950031"/>
                <a:ext cx="4609511" cy="1753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03C7D18A-242F-3775-4093-99BEF6D8AADA}"/>
              </a:ext>
            </a:extLst>
          </p:cNvPr>
          <p:cNvSpPr/>
          <p:nvPr/>
        </p:nvSpPr>
        <p:spPr>
          <a:xfrm rot="10800000">
            <a:off x="2125844" y="1806112"/>
            <a:ext cx="177123" cy="1073103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A284940-64AE-CE7F-8683-D17747CECB0B}"/>
              </a:ext>
            </a:extLst>
          </p:cNvPr>
          <p:cNvSpPr/>
          <p:nvPr/>
        </p:nvSpPr>
        <p:spPr>
          <a:xfrm>
            <a:off x="84506" y="2214514"/>
            <a:ext cx="1516360" cy="137340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/>
              <a:t>6</a:t>
            </a:r>
            <a:br>
              <a:rPr lang="pt-BR" sz="4400" b="1" dirty="0"/>
            </a:br>
            <a:r>
              <a:rPr lang="pt-BR" b="1" dirty="0"/>
              <a:t>Missões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7CEAB6D-791E-F8AD-604E-36041C449B09}"/>
              </a:ext>
            </a:extLst>
          </p:cNvPr>
          <p:cNvSpPr/>
          <p:nvPr/>
        </p:nvSpPr>
        <p:spPr>
          <a:xfrm>
            <a:off x="33476" y="3819165"/>
            <a:ext cx="3142144" cy="3430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accent1">
                    <a:lumMod val="50000"/>
                  </a:schemeClr>
                </a:solidFill>
              </a:rPr>
              <a:t>M1 – Cadeias Agroindustriais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FA60277-2B94-3335-DA46-AC29711252F6}"/>
              </a:ext>
            </a:extLst>
          </p:cNvPr>
          <p:cNvSpPr/>
          <p:nvPr/>
        </p:nvSpPr>
        <p:spPr>
          <a:xfrm>
            <a:off x="36544" y="4225585"/>
            <a:ext cx="3142144" cy="328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M2 – Complexo da Saúde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604245C-31F7-8064-4D4A-4D2DCD7BBDB8}"/>
              </a:ext>
            </a:extLst>
          </p:cNvPr>
          <p:cNvSpPr/>
          <p:nvPr/>
        </p:nvSpPr>
        <p:spPr>
          <a:xfrm>
            <a:off x="46704" y="4637563"/>
            <a:ext cx="3128916" cy="328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M3 – Cadeias de Infraestrutura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521C9ED-1032-4D4A-F202-D3D626C0044B}"/>
              </a:ext>
            </a:extLst>
          </p:cNvPr>
          <p:cNvSpPr/>
          <p:nvPr/>
        </p:nvSpPr>
        <p:spPr>
          <a:xfrm>
            <a:off x="33475" y="5044226"/>
            <a:ext cx="3115688" cy="3265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M4 – Transformação Digital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5460197-5253-ABF6-A9E2-B1A88B7E78A3}"/>
              </a:ext>
            </a:extLst>
          </p:cNvPr>
          <p:cNvSpPr/>
          <p:nvPr/>
        </p:nvSpPr>
        <p:spPr>
          <a:xfrm>
            <a:off x="33475" y="5435826"/>
            <a:ext cx="3115688" cy="3265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M5 – Descarbonização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7ADE916-2EE9-47D7-A6CE-6C14D0EB8319}"/>
              </a:ext>
            </a:extLst>
          </p:cNvPr>
          <p:cNvSpPr/>
          <p:nvPr/>
        </p:nvSpPr>
        <p:spPr>
          <a:xfrm>
            <a:off x="20247" y="5829519"/>
            <a:ext cx="3142145" cy="3265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M6 – Soberania e Defesa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FB88440-282A-C50C-1DF2-82CE0F9933A5}"/>
              </a:ext>
            </a:extLst>
          </p:cNvPr>
          <p:cNvSpPr/>
          <p:nvPr/>
        </p:nvSpPr>
        <p:spPr>
          <a:xfrm>
            <a:off x="3261305" y="3700798"/>
            <a:ext cx="2926901" cy="724608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ctr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INOVADORA E </a:t>
            </a:r>
          </a:p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DIGITAL </a:t>
            </a:r>
            <a:endParaRPr lang="pt-PT" sz="2000" kern="0" cap="all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0B55DB2-3F0D-B4CE-BDDA-52F81C00E5F5}"/>
              </a:ext>
            </a:extLst>
          </p:cNvPr>
          <p:cNvSpPr/>
          <p:nvPr/>
        </p:nvSpPr>
        <p:spPr>
          <a:xfrm>
            <a:off x="3260226" y="4435424"/>
            <a:ext cx="1800320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VERDE</a:t>
            </a:r>
            <a:endParaRPr lang="pt-PT" sz="2000" kern="0" cap="all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F67C46DB-1EEB-F127-54A7-D294EE7790BF}"/>
              </a:ext>
            </a:extLst>
          </p:cNvPr>
          <p:cNvSpPr/>
          <p:nvPr/>
        </p:nvSpPr>
        <p:spPr>
          <a:xfrm>
            <a:off x="3261668" y="5547858"/>
            <a:ext cx="3711684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PRODUTIVA</a:t>
            </a:r>
            <a:endParaRPr lang="pt-PT" sz="2000" kern="0" cap="all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1B1BE89-C0EA-BC0B-D7D3-B934F44C34EB}"/>
              </a:ext>
            </a:extLst>
          </p:cNvPr>
          <p:cNvSpPr/>
          <p:nvPr/>
        </p:nvSpPr>
        <p:spPr>
          <a:xfrm>
            <a:off x="3262480" y="4890992"/>
            <a:ext cx="3711685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EXPORTADORA</a:t>
            </a:r>
            <a:endParaRPr lang="pt-PT" sz="2000" kern="0" cap="all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8AD0F46-7F79-84E5-7494-E0CFC0E4C701}"/>
              </a:ext>
            </a:extLst>
          </p:cNvPr>
          <p:cNvSpPr/>
          <p:nvPr/>
        </p:nvSpPr>
        <p:spPr>
          <a:xfrm>
            <a:off x="3373245" y="6186365"/>
            <a:ext cx="1286235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TOTAL</a:t>
            </a:r>
            <a:endParaRPr lang="pt-PT" sz="2000" kern="0" cap="all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F4235F0-3AE8-8171-27E1-199769A76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493510" y="3727560"/>
            <a:ext cx="147449" cy="2994520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0DDE650-2142-30CB-F844-A834475FB876}"/>
              </a:ext>
            </a:extLst>
          </p:cNvPr>
          <p:cNvGrpSpPr/>
          <p:nvPr/>
        </p:nvGrpSpPr>
        <p:grpSpPr>
          <a:xfrm>
            <a:off x="6800523" y="2522133"/>
            <a:ext cx="5277125" cy="1103332"/>
            <a:chOff x="7025802" y="2487085"/>
            <a:chExt cx="5277125" cy="1103332"/>
          </a:xfrm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3A2924EC-8C03-642C-5732-49BF61C1C00B}"/>
                </a:ext>
              </a:extLst>
            </p:cNvPr>
            <p:cNvSpPr txBox="1"/>
            <p:nvPr/>
          </p:nvSpPr>
          <p:spPr>
            <a:xfrm>
              <a:off x="7025802" y="2636332"/>
              <a:ext cx="5277125" cy="9540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pt-BR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25E9B3A8-882A-0702-3C70-5571488C2602}"/>
                </a:ext>
              </a:extLst>
            </p:cNvPr>
            <p:cNvSpPr txBox="1"/>
            <p:nvPr/>
          </p:nvSpPr>
          <p:spPr>
            <a:xfrm>
              <a:off x="8722959" y="2487085"/>
              <a:ext cx="14529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000" b="1" dirty="0">
                  <a:solidFill>
                    <a:schemeClr val="accent1"/>
                  </a:solidFill>
                </a:rPr>
                <a:t>R$ Bilhões</a:t>
              </a:r>
              <a:endParaRPr lang="pt-BR" sz="2000" dirty="0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CD2B23A-551D-24BD-A122-136669722026}"/>
              </a:ext>
            </a:extLst>
          </p:cNvPr>
          <p:cNvGrpSpPr/>
          <p:nvPr/>
        </p:nvGrpSpPr>
        <p:grpSpPr>
          <a:xfrm>
            <a:off x="5659208" y="3829195"/>
            <a:ext cx="4732862" cy="451676"/>
            <a:chOff x="7230809" y="4185741"/>
            <a:chExt cx="5319413" cy="451676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35EF0E08-1E99-FDD0-E9A0-D20C3D37254E}"/>
                </a:ext>
              </a:extLst>
            </p:cNvPr>
            <p:cNvSpPr txBox="1"/>
            <p:nvPr/>
          </p:nvSpPr>
          <p:spPr>
            <a:xfrm>
              <a:off x="7230809" y="4185741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accent1"/>
                  </a:solidFill>
                </a:rPr>
                <a:t>25</a:t>
              </a:r>
              <a:endParaRPr lang="pt-BR" dirty="0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E319E93B-9AB2-088F-155D-CFA4E1D123D7}"/>
                </a:ext>
              </a:extLst>
            </p:cNvPr>
            <p:cNvSpPr txBox="1"/>
            <p:nvPr/>
          </p:nvSpPr>
          <p:spPr>
            <a:xfrm>
              <a:off x="10297730" y="4212799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accent1"/>
                  </a:solidFill>
                </a:rPr>
                <a:t>51,6</a:t>
              </a:r>
              <a:endParaRPr lang="pt-BR" dirty="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0689AA60-ECB1-7B02-F2FC-31FBCFF2FB54}"/>
                </a:ext>
              </a:extLst>
            </p:cNvPr>
            <p:cNvSpPr txBox="1"/>
            <p:nvPr/>
          </p:nvSpPr>
          <p:spPr>
            <a:xfrm>
              <a:off x="11829723" y="4268085"/>
              <a:ext cx="7204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accent1"/>
                  </a:solidFill>
                </a:rPr>
                <a:t>1</a:t>
              </a:r>
              <a:endParaRPr lang="pt-BR" dirty="0"/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267C92AE-AF38-D3A4-6DFE-2B0EE2CF02DA}"/>
              </a:ext>
            </a:extLst>
          </p:cNvPr>
          <p:cNvGrpSpPr/>
          <p:nvPr/>
        </p:nvGrpSpPr>
        <p:grpSpPr>
          <a:xfrm>
            <a:off x="5591863" y="4416383"/>
            <a:ext cx="3581390" cy="522695"/>
            <a:chOff x="7311385" y="4103767"/>
            <a:chExt cx="3134752" cy="522695"/>
          </a:xfrm>
        </p:grpSpPr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25410052-D32B-DB6E-FE6C-586AE86B2397}"/>
                </a:ext>
              </a:extLst>
            </p:cNvPr>
            <p:cNvSpPr txBox="1"/>
            <p:nvPr/>
          </p:nvSpPr>
          <p:spPr>
            <a:xfrm>
              <a:off x="7311385" y="4103767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accent1"/>
                  </a:solidFill>
                </a:rPr>
                <a:t>12</a:t>
              </a:r>
              <a:endParaRPr lang="pt-BR" dirty="0">
                <a:solidFill>
                  <a:schemeClr val="accent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F8E98703-02C6-598C-D710-C6BDD96A11DA}"/>
                </a:ext>
              </a:extLst>
            </p:cNvPr>
            <p:cNvSpPr txBox="1"/>
            <p:nvPr/>
          </p:nvSpPr>
          <p:spPr>
            <a:xfrm>
              <a:off x="9302311" y="4257130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1DBDDDDA-529D-40AD-32A3-8064A859EDB3}"/>
              </a:ext>
            </a:extLst>
          </p:cNvPr>
          <p:cNvGrpSpPr/>
          <p:nvPr/>
        </p:nvGrpSpPr>
        <p:grpSpPr>
          <a:xfrm>
            <a:off x="5659208" y="4916339"/>
            <a:ext cx="4755077" cy="605665"/>
            <a:chOff x="7262636" y="4020797"/>
            <a:chExt cx="4755077" cy="605665"/>
          </a:xfrm>
        </p:grpSpPr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C9B89910-3CF9-2D75-659D-2C5BF59CAAA2}"/>
                </a:ext>
              </a:extLst>
            </p:cNvPr>
            <p:cNvSpPr txBox="1"/>
            <p:nvPr/>
          </p:nvSpPr>
          <p:spPr>
            <a:xfrm>
              <a:off x="7262636" y="4020797"/>
              <a:ext cx="13976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accent1"/>
                  </a:solidFill>
                </a:rPr>
                <a:t>40</a:t>
              </a:r>
              <a:endParaRPr lang="pt-BR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365A3D31-18CD-C02F-96C8-A9E4E10BCF6B}"/>
                </a:ext>
              </a:extLst>
            </p:cNvPr>
            <p:cNvSpPr txBox="1"/>
            <p:nvPr/>
          </p:nvSpPr>
          <p:spPr>
            <a:xfrm>
              <a:off x="9302311" y="4257130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/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E3B7B320-73A7-F9F6-8881-8FF21251296E}"/>
                </a:ext>
              </a:extLst>
            </p:cNvPr>
            <p:cNvSpPr txBox="1"/>
            <p:nvPr/>
          </p:nvSpPr>
          <p:spPr>
            <a:xfrm>
              <a:off x="10873887" y="4227471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/>
            </a:p>
          </p:txBody>
        </p:sp>
      </p:grp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61835B4-4E81-42FC-2B12-0F603E7C1FD2}"/>
              </a:ext>
            </a:extLst>
          </p:cNvPr>
          <p:cNvSpPr txBox="1"/>
          <p:nvPr/>
        </p:nvSpPr>
        <p:spPr>
          <a:xfrm>
            <a:off x="5623374" y="5569617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223</a:t>
            </a:r>
            <a:endParaRPr lang="pt-BR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AB553D47-A0E8-990B-B48D-447C9E6D5AD8}"/>
              </a:ext>
            </a:extLst>
          </p:cNvPr>
          <p:cNvSpPr txBox="1"/>
          <p:nvPr/>
        </p:nvSpPr>
        <p:spPr>
          <a:xfrm>
            <a:off x="5614326" y="6241353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300</a:t>
            </a:r>
            <a:endParaRPr lang="pt-BR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8FA39EFE-19EA-1EA1-EC57-2405B46C29EE}"/>
              </a:ext>
            </a:extLst>
          </p:cNvPr>
          <p:cNvSpPr txBox="1"/>
          <p:nvPr/>
        </p:nvSpPr>
        <p:spPr>
          <a:xfrm>
            <a:off x="8439374" y="6230719"/>
            <a:ext cx="1077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51,6</a:t>
            </a:r>
            <a:endParaRPr lang="pt-BR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07BAEF4-CDF8-0404-5A8E-945511EC2BE3}"/>
              </a:ext>
            </a:extLst>
          </p:cNvPr>
          <p:cNvSpPr txBox="1"/>
          <p:nvPr/>
        </p:nvSpPr>
        <p:spPr>
          <a:xfrm>
            <a:off x="9820456" y="6265872"/>
            <a:ext cx="489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</a:t>
            </a:r>
            <a:endParaRPr lang="pt-BR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6D9934B2-5890-A20F-5352-7CEBE231FD8A}"/>
              </a:ext>
            </a:extLst>
          </p:cNvPr>
          <p:cNvSpPr txBox="1"/>
          <p:nvPr/>
        </p:nvSpPr>
        <p:spPr>
          <a:xfrm>
            <a:off x="11374040" y="3883894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0,05</a:t>
            </a:r>
            <a:endParaRPr lang="pt-BR" dirty="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5A5A64C-64D9-A369-285F-42B17B76E1F8}"/>
              </a:ext>
            </a:extLst>
          </p:cNvPr>
          <p:cNvSpPr txBox="1"/>
          <p:nvPr/>
        </p:nvSpPr>
        <p:spPr>
          <a:xfrm>
            <a:off x="11406797" y="5056423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0,55</a:t>
            </a:r>
            <a:endParaRPr lang="pt-BR" dirty="0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39432043-2247-17A3-06B7-8D58E87FBB02}"/>
              </a:ext>
            </a:extLst>
          </p:cNvPr>
          <p:cNvSpPr txBox="1"/>
          <p:nvPr/>
        </p:nvSpPr>
        <p:spPr>
          <a:xfrm>
            <a:off x="11406797" y="5667210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5,51</a:t>
            </a:r>
            <a:endParaRPr lang="pt-BR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D934AE8-2AE3-A2C3-D3A9-2A790E6C8819}"/>
              </a:ext>
            </a:extLst>
          </p:cNvPr>
          <p:cNvSpPr txBox="1"/>
          <p:nvPr/>
        </p:nvSpPr>
        <p:spPr>
          <a:xfrm>
            <a:off x="11312658" y="6289085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14,41</a:t>
            </a:r>
            <a:endParaRPr lang="pt-BR" dirty="0"/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38F0D4F4-694A-3386-A089-A5E1CAFDA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955" y="3084378"/>
            <a:ext cx="917585" cy="504777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1BDC3575-4897-8472-1F82-EBDFAD84D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073" y="3117670"/>
            <a:ext cx="936707" cy="498315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8B8F8D42-78FB-103A-1EBF-AD13C31F7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455" y="3084378"/>
            <a:ext cx="978913" cy="500680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F2F2F45C-CDF0-5FAB-8B0B-B3CE9B731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8560" y="3095415"/>
            <a:ext cx="978913" cy="522863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6A09008D-BD5F-169B-12AE-E482DD6919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210" y="3073539"/>
            <a:ext cx="961905" cy="524113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0A960A0F-4C87-E590-F269-5C1BF646AB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9298" y="3055852"/>
            <a:ext cx="876984" cy="5194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56E45AD-1951-D0AF-0CFE-AF684E5CC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46401" y="299370"/>
            <a:ext cx="120849" cy="6770348"/>
          </a:xfrm>
          <a:prstGeom prst="rect">
            <a:avLst/>
          </a:prstGeom>
        </p:spPr>
      </p:pic>
      <p:pic>
        <p:nvPicPr>
          <p:cNvPr id="67" name="Imagem 66" descr="Banco Do Brasil Logo PNG Vectors Free Download">
            <a:extLst>
              <a:ext uri="{FF2B5EF4-FFF2-40B4-BE49-F238E27FC236}">
                <a16:creationId xmlns:a16="http://schemas.microsoft.com/office/drawing/2014/main" id="{F1771464-F80D-AFF0-E2C9-5BC6F4DBE1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7972" y="3191540"/>
            <a:ext cx="818129" cy="366058"/>
          </a:xfrm>
          <a:prstGeom prst="rect">
            <a:avLst/>
          </a:prstGeom>
        </p:spPr>
      </p:pic>
      <p:sp>
        <p:nvSpPr>
          <p:cNvPr id="69" name="CaixaDeTexto 68">
            <a:extLst>
              <a:ext uri="{FF2B5EF4-FFF2-40B4-BE49-F238E27FC236}">
                <a16:creationId xmlns:a16="http://schemas.microsoft.com/office/drawing/2014/main" id="{C4FA8F84-66B0-0FC1-A643-5C4B329938B2}"/>
              </a:ext>
            </a:extLst>
          </p:cNvPr>
          <p:cNvSpPr txBox="1"/>
          <p:nvPr/>
        </p:nvSpPr>
        <p:spPr>
          <a:xfrm>
            <a:off x="6359769" y="6265872"/>
            <a:ext cx="9345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b="1" dirty="0">
                <a:solidFill>
                  <a:schemeClr val="accent1"/>
                </a:solidFill>
              </a:rPr>
              <a:t>101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50E1916-1AF9-74AE-7300-58BEEB54077B}"/>
              </a:ext>
            </a:extLst>
          </p:cNvPr>
          <p:cNvSpPr txBox="1"/>
          <p:nvPr/>
        </p:nvSpPr>
        <p:spPr>
          <a:xfrm>
            <a:off x="6373304" y="5616082"/>
            <a:ext cx="9345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b="1" dirty="0">
                <a:solidFill>
                  <a:schemeClr val="accent1"/>
                </a:solidFill>
              </a:rPr>
              <a:t>101</a:t>
            </a:r>
          </a:p>
        </p:txBody>
      </p:sp>
      <p:pic>
        <p:nvPicPr>
          <p:cNvPr id="71" name="Imagem 70">
            <a:extLst>
              <a:ext uri="{FF2B5EF4-FFF2-40B4-BE49-F238E27FC236}">
                <a16:creationId xmlns:a16="http://schemas.microsoft.com/office/drawing/2014/main" id="{384F97A1-9928-009D-A2AB-053148B16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46400" y="3398290"/>
            <a:ext cx="120849" cy="6770348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80033DEF-B812-6341-95B8-D58FAE0814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" y="6576710"/>
            <a:ext cx="787375" cy="278094"/>
          </a:xfrm>
          <a:prstGeom prst="rect">
            <a:avLst/>
          </a:prstGeom>
        </p:spPr>
      </p:pic>
      <p:pic>
        <p:nvPicPr>
          <p:cNvPr id="62" name="Imagem 61" descr="Logotipo&#10;&#10;Descrição gerada automaticamente">
            <a:extLst>
              <a:ext uri="{FF2B5EF4-FFF2-40B4-BE49-F238E27FC236}">
                <a16:creationId xmlns:a16="http://schemas.microsoft.com/office/drawing/2014/main" id="{4396365C-5CA8-47D2-760C-25CD360803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2" y="6517295"/>
            <a:ext cx="1662326" cy="326594"/>
          </a:xfrm>
          <a:prstGeom prst="rect">
            <a:avLst/>
          </a:prstGeom>
        </p:spPr>
      </p:pic>
      <p:pic>
        <p:nvPicPr>
          <p:cNvPr id="68" name="Imagem 67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B664251-EEC4-2D94-6A9A-F4DF7DA4AA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6520372"/>
            <a:ext cx="1230710" cy="334432"/>
          </a:xfrm>
          <a:prstGeom prst="rect">
            <a:avLst/>
          </a:prstGeom>
        </p:spPr>
      </p:pic>
      <p:sp>
        <p:nvSpPr>
          <p:cNvPr id="60" name="CaixaDeTexto 59">
            <a:extLst>
              <a:ext uri="{FF2B5EF4-FFF2-40B4-BE49-F238E27FC236}">
                <a16:creationId xmlns:a16="http://schemas.microsoft.com/office/drawing/2014/main" id="{F3E0F7F4-24D6-C889-4E90-0D91637A0165}"/>
              </a:ext>
            </a:extLst>
          </p:cNvPr>
          <p:cNvSpPr txBox="1"/>
          <p:nvPr/>
        </p:nvSpPr>
        <p:spPr>
          <a:xfrm>
            <a:off x="7507191" y="6263541"/>
            <a:ext cx="88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118,5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A1404686-75A5-BE38-CABD-1D3B8F9D6799}"/>
              </a:ext>
            </a:extLst>
          </p:cNvPr>
          <p:cNvSpPr txBox="1"/>
          <p:nvPr/>
        </p:nvSpPr>
        <p:spPr>
          <a:xfrm>
            <a:off x="7515399" y="5595357"/>
            <a:ext cx="88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118,5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294DB64F-FA81-4BA5-0E18-C083BFAEB3D6}"/>
              </a:ext>
            </a:extLst>
          </p:cNvPr>
          <p:cNvSpPr txBox="1"/>
          <p:nvPr/>
        </p:nvSpPr>
        <p:spPr>
          <a:xfrm>
            <a:off x="10540897" y="5689151"/>
            <a:ext cx="719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3,7</a:t>
            </a:r>
            <a:endParaRPr lang="pt-BR" dirty="0"/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D6112961-1837-3AFA-E197-13BEA03171A7}"/>
              </a:ext>
            </a:extLst>
          </p:cNvPr>
          <p:cNvSpPr txBox="1"/>
          <p:nvPr/>
        </p:nvSpPr>
        <p:spPr>
          <a:xfrm>
            <a:off x="10540897" y="6268522"/>
            <a:ext cx="742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24,8</a:t>
            </a:r>
            <a:endParaRPr lang="pt-BR" dirty="0"/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C663C44F-3D81-1457-9757-136DF3E3A396}"/>
              </a:ext>
            </a:extLst>
          </p:cNvPr>
          <p:cNvSpPr txBox="1"/>
          <p:nvPr/>
        </p:nvSpPr>
        <p:spPr>
          <a:xfrm>
            <a:off x="10591385" y="3829195"/>
            <a:ext cx="504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</a:t>
            </a:r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A1818686-0C83-A3A0-C96A-78473CD73B2A}"/>
              </a:ext>
            </a:extLst>
          </p:cNvPr>
          <p:cNvSpPr txBox="1"/>
          <p:nvPr/>
        </p:nvSpPr>
        <p:spPr>
          <a:xfrm>
            <a:off x="10588405" y="4441030"/>
            <a:ext cx="624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20,1</a:t>
            </a:r>
            <a:endParaRPr lang="pt-B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3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05343-9992-90F3-B7A3-F8272F713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me do tema">
            <a:extLst>
              <a:ext uri="{FF2B5EF4-FFF2-40B4-BE49-F238E27FC236}">
                <a16:creationId xmlns:a16="http://schemas.microsoft.com/office/drawing/2014/main" id="{131E5889-0348-5F5C-C4DF-72228FCC4E4E}"/>
              </a:ext>
            </a:extLst>
          </p:cNvPr>
          <p:cNvSpPr txBox="1"/>
          <p:nvPr/>
        </p:nvSpPr>
        <p:spPr>
          <a:xfrm>
            <a:off x="905069" y="281290"/>
            <a:ext cx="1007706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PT" dirty="0"/>
              <a:t>Plano Mais Produção – Execução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5CFCFBA-67F4-BBD4-0FC2-1AFACBEB4393}"/>
              </a:ext>
            </a:extLst>
          </p:cNvPr>
          <p:cNvSpPr txBox="1"/>
          <p:nvPr/>
        </p:nvSpPr>
        <p:spPr>
          <a:xfrm>
            <a:off x="2925494" y="1037090"/>
            <a:ext cx="56385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t-BR" b="1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Objetivo</a:t>
            </a:r>
            <a:r>
              <a:rPr lang="pt-BR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Promover a </a:t>
            </a:r>
            <a:r>
              <a:rPr lang="pt-BR" sz="1600" b="1" i="1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Neoindustrialização</a:t>
            </a:r>
            <a:r>
              <a:rPr lang="pt-BR" sz="1600" b="1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br>
              <a:rPr lang="pt-BR" sz="1600" b="1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t-BR" sz="1600" b="1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 a Transformação Ecológica </a:t>
            </a:r>
            <a:r>
              <a:rPr lang="pt-BR" sz="1600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 Brasil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F9C5954-DE37-016E-A99D-3B9E1D160690}"/>
              </a:ext>
            </a:extLst>
          </p:cNvPr>
          <p:cNvSpPr txBox="1"/>
          <p:nvPr/>
        </p:nvSpPr>
        <p:spPr>
          <a:xfrm>
            <a:off x="1816131" y="118341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2023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3A7EB74-9B1A-0722-A0EA-39DA3B9610F8}"/>
              </a:ext>
            </a:extLst>
          </p:cNvPr>
          <p:cNvSpPr txBox="1"/>
          <p:nvPr/>
        </p:nvSpPr>
        <p:spPr>
          <a:xfrm>
            <a:off x="8155910" y="1143469"/>
            <a:ext cx="272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Março de 2025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1033CC6-1B72-9AC1-60FB-D0D985442DB0}"/>
              </a:ext>
            </a:extLst>
          </p:cNvPr>
          <p:cNvGrpSpPr/>
          <p:nvPr/>
        </p:nvGrpSpPr>
        <p:grpSpPr>
          <a:xfrm>
            <a:off x="1912787" y="1793184"/>
            <a:ext cx="5277125" cy="1055465"/>
            <a:chOff x="2601652" y="2391861"/>
            <a:chExt cx="5368026" cy="1279335"/>
          </a:xfrm>
        </p:grpSpPr>
        <p:sp>
          <p:nvSpPr>
            <p:cNvPr id="9" name="Seta: Pentágono 8">
              <a:extLst>
                <a:ext uri="{FF2B5EF4-FFF2-40B4-BE49-F238E27FC236}">
                  <a16:creationId xmlns:a16="http://schemas.microsoft.com/office/drawing/2014/main" id="{9621B71E-4CA8-F529-F230-CD0516A96283}"/>
                </a:ext>
              </a:extLst>
            </p:cNvPr>
            <p:cNvSpPr/>
            <p:nvPr/>
          </p:nvSpPr>
          <p:spPr>
            <a:xfrm>
              <a:off x="7503517" y="2391861"/>
              <a:ext cx="177123" cy="1279335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1600"/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68A81268-A242-8783-68D6-1A18C50E3428}"/>
                </a:ext>
              </a:extLst>
            </p:cNvPr>
            <p:cNvGrpSpPr/>
            <p:nvPr/>
          </p:nvGrpSpPr>
          <p:grpSpPr>
            <a:xfrm>
              <a:off x="2601652" y="2567448"/>
              <a:ext cx="5368026" cy="954085"/>
              <a:chOff x="6963445" y="1819948"/>
              <a:chExt cx="5368026" cy="954085"/>
            </a:xfrm>
          </p:grpSpPr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9897D7DA-99B3-0204-B887-841AB19A2CFC}"/>
                  </a:ext>
                </a:extLst>
              </p:cNvPr>
              <p:cNvSpPr txBox="1"/>
              <p:nvPr/>
            </p:nvSpPr>
            <p:spPr>
              <a:xfrm>
                <a:off x="6963445" y="1819948"/>
                <a:ext cx="5368026" cy="954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2200" b="1" dirty="0">
                    <a:solidFill>
                      <a:schemeClr val="accent1"/>
                    </a:solidFill>
                  </a:rPr>
                  <a:t>Plano Mais Produção: R$ 472 bi</a:t>
                </a:r>
              </a:p>
            </p:txBody>
          </p:sp>
          <p:cxnSp>
            <p:nvCxnSpPr>
              <p:cNvPr id="12" name="Conector reto 11">
                <a:extLst>
                  <a:ext uri="{FF2B5EF4-FFF2-40B4-BE49-F238E27FC236}">
                    <a16:creationId xmlns:a16="http://schemas.microsoft.com/office/drawing/2014/main" id="{135FDAD6-E07E-D3ED-5A4B-C5B472520B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0259" y="2651678"/>
                <a:ext cx="460915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ED3CB006-7E38-D85E-27B6-320A9DF432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0259" y="1950031"/>
                <a:ext cx="4609511" cy="1753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8758164D-8D12-0E07-A823-D5C4129B160D}"/>
              </a:ext>
            </a:extLst>
          </p:cNvPr>
          <p:cNvSpPr/>
          <p:nvPr/>
        </p:nvSpPr>
        <p:spPr>
          <a:xfrm rot="10800000">
            <a:off x="2125844" y="1806112"/>
            <a:ext cx="177123" cy="1073103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D51FD3F0-B6DE-2FE4-4935-E53A40953D12}"/>
              </a:ext>
            </a:extLst>
          </p:cNvPr>
          <p:cNvSpPr/>
          <p:nvPr/>
        </p:nvSpPr>
        <p:spPr>
          <a:xfrm>
            <a:off x="84506" y="2214514"/>
            <a:ext cx="1516360" cy="137340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/>
              <a:t>6</a:t>
            </a:r>
            <a:br>
              <a:rPr lang="pt-BR" sz="4400" b="1" dirty="0"/>
            </a:br>
            <a:r>
              <a:rPr lang="pt-BR" b="1" dirty="0"/>
              <a:t>Missões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193AD73-7F64-358D-4CDB-89732F36C355}"/>
              </a:ext>
            </a:extLst>
          </p:cNvPr>
          <p:cNvSpPr/>
          <p:nvPr/>
        </p:nvSpPr>
        <p:spPr>
          <a:xfrm>
            <a:off x="33476" y="3819165"/>
            <a:ext cx="3142144" cy="3430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accent1">
                    <a:lumMod val="50000"/>
                  </a:schemeClr>
                </a:solidFill>
              </a:rPr>
              <a:t>M1 – Cadeias Agroindustriais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0E3845D-5851-826E-FE32-9ECA69F13D61}"/>
              </a:ext>
            </a:extLst>
          </p:cNvPr>
          <p:cNvSpPr/>
          <p:nvPr/>
        </p:nvSpPr>
        <p:spPr>
          <a:xfrm>
            <a:off x="36544" y="4225585"/>
            <a:ext cx="3142144" cy="328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M2 – Complexo da Saúde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5C4E5CB-F1EA-65B2-2475-D95BB139191A}"/>
              </a:ext>
            </a:extLst>
          </p:cNvPr>
          <p:cNvSpPr/>
          <p:nvPr/>
        </p:nvSpPr>
        <p:spPr>
          <a:xfrm>
            <a:off x="46704" y="4637563"/>
            <a:ext cx="3128916" cy="328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M3 – Cadeias de Infraestrutura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88C520-09C3-130E-25F9-66D6BC89A1FB}"/>
              </a:ext>
            </a:extLst>
          </p:cNvPr>
          <p:cNvSpPr/>
          <p:nvPr/>
        </p:nvSpPr>
        <p:spPr>
          <a:xfrm>
            <a:off x="33475" y="5044226"/>
            <a:ext cx="3115688" cy="3265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M4 – Transformação Digital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09D7877-FF44-2E5A-A75B-739C6B80BB43}"/>
              </a:ext>
            </a:extLst>
          </p:cNvPr>
          <p:cNvSpPr/>
          <p:nvPr/>
        </p:nvSpPr>
        <p:spPr>
          <a:xfrm>
            <a:off x="33475" y="5435826"/>
            <a:ext cx="3115688" cy="3265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M5 – Descarbonização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352C445-232B-7FC0-FE89-ECF36C46C4A7}"/>
              </a:ext>
            </a:extLst>
          </p:cNvPr>
          <p:cNvSpPr/>
          <p:nvPr/>
        </p:nvSpPr>
        <p:spPr>
          <a:xfrm>
            <a:off x="20247" y="5829519"/>
            <a:ext cx="3142145" cy="3265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>
                <a:solidFill>
                  <a:schemeClr val="accent1">
                    <a:lumMod val="50000"/>
                  </a:schemeClr>
                </a:solidFill>
              </a:rPr>
              <a:t>M6 – Soberania e Defesa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0E15F9D-3E53-A903-A01E-3101C3B740BD}"/>
              </a:ext>
            </a:extLst>
          </p:cNvPr>
          <p:cNvSpPr/>
          <p:nvPr/>
        </p:nvSpPr>
        <p:spPr>
          <a:xfrm>
            <a:off x="3261305" y="3700798"/>
            <a:ext cx="2926901" cy="724608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ctr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INOVADORA E </a:t>
            </a:r>
          </a:p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DIGITAL </a:t>
            </a:r>
            <a:endParaRPr lang="pt-PT" sz="2000" kern="0" cap="all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422895D2-1FCE-4503-4E41-AB13AED7FA72}"/>
              </a:ext>
            </a:extLst>
          </p:cNvPr>
          <p:cNvSpPr/>
          <p:nvPr/>
        </p:nvSpPr>
        <p:spPr>
          <a:xfrm>
            <a:off x="3260226" y="4435424"/>
            <a:ext cx="1800320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VERDE</a:t>
            </a:r>
            <a:endParaRPr lang="pt-PT" sz="2000" kern="0" cap="all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286AF99-2E92-9E3D-3E35-97068220C8A0}"/>
              </a:ext>
            </a:extLst>
          </p:cNvPr>
          <p:cNvSpPr/>
          <p:nvPr/>
        </p:nvSpPr>
        <p:spPr>
          <a:xfrm>
            <a:off x="3261668" y="5547858"/>
            <a:ext cx="3711684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PRODUTIVA</a:t>
            </a:r>
            <a:endParaRPr lang="pt-PT" sz="2000" kern="0" cap="all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96B99BB-0346-9FFA-7559-7BFF176DDBFF}"/>
              </a:ext>
            </a:extLst>
          </p:cNvPr>
          <p:cNvSpPr/>
          <p:nvPr/>
        </p:nvSpPr>
        <p:spPr>
          <a:xfrm>
            <a:off x="3262480" y="4890992"/>
            <a:ext cx="3711685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+ EXPORTADORA</a:t>
            </a:r>
            <a:endParaRPr lang="pt-PT" sz="2000" kern="0" cap="all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38FC7B5-AFC1-9F87-F417-AD91F405D370}"/>
              </a:ext>
            </a:extLst>
          </p:cNvPr>
          <p:cNvSpPr/>
          <p:nvPr/>
        </p:nvSpPr>
        <p:spPr>
          <a:xfrm>
            <a:off x="3373245" y="6186365"/>
            <a:ext cx="1286235" cy="416831"/>
          </a:xfrm>
          <a:prstGeom prst="rect">
            <a:avLst/>
          </a:prstGeom>
          <a:ln>
            <a:noFill/>
          </a:ln>
        </p:spPr>
        <p:txBody>
          <a:bodyPr wrap="square" lIns="0" tIns="0" rIns="72000" bIns="108000" anchor="b" anchorCtr="0">
            <a:spAutoFit/>
          </a:bodyPr>
          <a:lstStyle/>
          <a:p>
            <a:pPr defTabSz="914400" hangingPunct="0">
              <a:defRPr/>
            </a:pPr>
            <a:r>
              <a:rPr lang="pt-PT" sz="2000" b="1" kern="0" cap="all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TOTAL</a:t>
            </a:r>
            <a:endParaRPr lang="pt-PT" sz="2000" kern="0" cap="all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5BFF7AA1-724E-4826-CC47-6DAA8E4C8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493510" y="3727560"/>
            <a:ext cx="147449" cy="2994520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FA019F6D-A39F-5390-ADD1-35120DF42BDC}"/>
              </a:ext>
            </a:extLst>
          </p:cNvPr>
          <p:cNvGrpSpPr/>
          <p:nvPr/>
        </p:nvGrpSpPr>
        <p:grpSpPr>
          <a:xfrm>
            <a:off x="6800523" y="2522133"/>
            <a:ext cx="5277125" cy="1103332"/>
            <a:chOff x="7025802" y="2487085"/>
            <a:chExt cx="5277125" cy="1103332"/>
          </a:xfrm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903A0EFB-6E29-D8A4-DE1A-BCCC6800BECE}"/>
                </a:ext>
              </a:extLst>
            </p:cNvPr>
            <p:cNvSpPr txBox="1"/>
            <p:nvPr/>
          </p:nvSpPr>
          <p:spPr>
            <a:xfrm>
              <a:off x="7025802" y="2636332"/>
              <a:ext cx="5277125" cy="9540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pt-BR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BF3D2025-3E62-96F5-5D5F-EAFA1AD86F31}"/>
                </a:ext>
              </a:extLst>
            </p:cNvPr>
            <p:cNvSpPr txBox="1"/>
            <p:nvPr/>
          </p:nvSpPr>
          <p:spPr>
            <a:xfrm>
              <a:off x="8722959" y="2487085"/>
              <a:ext cx="14529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000" b="1" dirty="0">
                  <a:solidFill>
                    <a:schemeClr val="accent1"/>
                  </a:solidFill>
                </a:rPr>
                <a:t>R$ Bilhões</a:t>
              </a:r>
              <a:endParaRPr lang="pt-BR" sz="2000" dirty="0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DC6F2E6-CC25-EB3B-EA49-E176DFF48911}"/>
              </a:ext>
            </a:extLst>
          </p:cNvPr>
          <p:cNvGrpSpPr/>
          <p:nvPr/>
        </p:nvGrpSpPr>
        <p:grpSpPr>
          <a:xfrm>
            <a:off x="5659208" y="3829195"/>
            <a:ext cx="4732862" cy="451676"/>
            <a:chOff x="7230809" y="4185741"/>
            <a:chExt cx="5319413" cy="451676"/>
          </a:xfrm>
        </p:grpSpPr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9BAAF33D-C7AF-5517-66EF-ADA470C25131}"/>
                </a:ext>
              </a:extLst>
            </p:cNvPr>
            <p:cNvSpPr txBox="1"/>
            <p:nvPr/>
          </p:nvSpPr>
          <p:spPr>
            <a:xfrm>
              <a:off x="7230809" y="4185741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accent1"/>
                  </a:solidFill>
                </a:rPr>
                <a:t>14</a:t>
              </a:r>
              <a:endParaRPr lang="pt-BR" dirty="0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C5F6FED9-E84B-5D1F-7A2D-C46F6DF768A8}"/>
                </a:ext>
              </a:extLst>
            </p:cNvPr>
            <p:cNvSpPr txBox="1"/>
            <p:nvPr/>
          </p:nvSpPr>
          <p:spPr>
            <a:xfrm>
              <a:off x="10297730" y="4212799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accent1"/>
                  </a:solidFill>
                </a:rPr>
                <a:t>29</a:t>
              </a:r>
              <a:endParaRPr lang="pt-BR" dirty="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2EF2B05-A98D-E77A-5795-EE6646BC33E1}"/>
                </a:ext>
              </a:extLst>
            </p:cNvPr>
            <p:cNvSpPr txBox="1"/>
            <p:nvPr/>
          </p:nvSpPr>
          <p:spPr>
            <a:xfrm>
              <a:off x="11829723" y="4268085"/>
              <a:ext cx="7204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accent1"/>
                  </a:solidFill>
                </a:rPr>
                <a:t>1</a:t>
              </a:r>
              <a:endParaRPr lang="pt-BR" dirty="0"/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22C01195-9ED5-5F86-6BE2-9111EE8FAF48}"/>
              </a:ext>
            </a:extLst>
          </p:cNvPr>
          <p:cNvGrpSpPr/>
          <p:nvPr/>
        </p:nvGrpSpPr>
        <p:grpSpPr>
          <a:xfrm>
            <a:off x="5642761" y="4395142"/>
            <a:ext cx="5376883" cy="522695"/>
            <a:chOff x="7311385" y="4103767"/>
            <a:chExt cx="4706328" cy="522695"/>
          </a:xfrm>
        </p:grpSpPr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B7F6F567-D495-846A-8E32-536496F3FF35}"/>
                </a:ext>
              </a:extLst>
            </p:cNvPr>
            <p:cNvSpPr txBox="1"/>
            <p:nvPr/>
          </p:nvSpPr>
          <p:spPr>
            <a:xfrm>
              <a:off x="7311385" y="4103767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accent1"/>
                  </a:solidFill>
                </a:rPr>
                <a:t>5</a:t>
              </a:r>
              <a:endParaRPr lang="pt-BR" dirty="0">
                <a:solidFill>
                  <a:schemeClr val="accent1"/>
                </a:solidFill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0CF8C060-344B-9AD3-253D-3E68B043A73D}"/>
                </a:ext>
              </a:extLst>
            </p:cNvPr>
            <p:cNvSpPr txBox="1"/>
            <p:nvPr/>
          </p:nvSpPr>
          <p:spPr>
            <a:xfrm>
              <a:off x="9302311" y="4257130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solidFill>
                  <a:schemeClr val="accent1"/>
                </a:solidFill>
              </a:endParaRP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AF5244FF-0061-4315-22DB-9E467212B17B}"/>
                </a:ext>
              </a:extLst>
            </p:cNvPr>
            <p:cNvSpPr txBox="1"/>
            <p:nvPr/>
          </p:nvSpPr>
          <p:spPr>
            <a:xfrm>
              <a:off x="10873887" y="4227471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A088C238-5464-D51D-B726-9129B99635BA}"/>
              </a:ext>
            </a:extLst>
          </p:cNvPr>
          <p:cNvGrpSpPr/>
          <p:nvPr/>
        </p:nvGrpSpPr>
        <p:grpSpPr>
          <a:xfrm>
            <a:off x="5659208" y="4916339"/>
            <a:ext cx="4755077" cy="605665"/>
            <a:chOff x="7262636" y="4020797"/>
            <a:chExt cx="4755077" cy="605665"/>
          </a:xfrm>
        </p:grpSpPr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B94B0E19-5B94-0A1D-AE0F-AE939ED0AD5E}"/>
                </a:ext>
              </a:extLst>
            </p:cNvPr>
            <p:cNvSpPr txBox="1"/>
            <p:nvPr/>
          </p:nvSpPr>
          <p:spPr>
            <a:xfrm>
              <a:off x="7262636" y="4020797"/>
              <a:ext cx="13976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accent1"/>
                  </a:solidFill>
                </a:rPr>
                <a:t>37</a:t>
              </a:r>
              <a:endParaRPr lang="pt-BR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0C4BE46C-8F1B-6DF2-3BC8-F7FA051825F9}"/>
                </a:ext>
              </a:extLst>
            </p:cNvPr>
            <p:cNvSpPr txBox="1"/>
            <p:nvPr/>
          </p:nvSpPr>
          <p:spPr>
            <a:xfrm>
              <a:off x="9302311" y="4257130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/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63A90323-159D-5710-B2D6-FA5B012B6C33}"/>
                </a:ext>
              </a:extLst>
            </p:cNvPr>
            <p:cNvSpPr txBox="1"/>
            <p:nvPr/>
          </p:nvSpPr>
          <p:spPr>
            <a:xfrm>
              <a:off x="10873887" y="4227471"/>
              <a:ext cx="1143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dirty="0"/>
            </a:p>
          </p:txBody>
        </p:sp>
      </p:grp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FAAF39B-378A-5A7F-077D-437913E91B84}"/>
              </a:ext>
            </a:extLst>
          </p:cNvPr>
          <p:cNvSpPr txBox="1"/>
          <p:nvPr/>
        </p:nvSpPr>
        <p:spPr>
          <a:xfrm>
            <a:off x="5623374" y="5569617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143</a:t>
            </a:r>
            <a:endParaRPr lang="pt-BR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BFC6B46-96E3-302E-F49E-4F736324765C}"/>
              </a:ext>
            </a:extLst>
          </p:cNvPr>
          <p:cNvSpPr txBox="1"/>
          <p:nvPr/>
        </p:nvSpPr>
        <p:spPr>
          <a:xfrm>
            <a:off x="10540897" y="5689151"/>
            <a:ext cx="719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3,7</a:t>
            </a:r>
            <a:endParaRPr lang="pt-BR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5337817-4616-E92C-1FDB-03362BD10ACE}"/>
              </a:ext>
            </a:extLst>
          </p:cNvPr>
          <p:cNvSpPr txBox="1"/>
          <p:nvPr/>
        </p:nvSpPr>
        <p:spPr>
          <a:xfrm>
            <a:off x="5614326" y="6241353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199</a:t>
            </a:r>
            <a:endParaRPr lang="pt-BR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14F30C44-153A-6E74-1DB8-79983D464A93}"/>
              </a:ext>
            </a:extLst>
          </p:cNvPr>
          <p:cNvSpPr txBox="1"/>
          <p:nvPr/>
        </p:nvSpPr>
        <p:spPr>
          <a:xfrm>
            <a:off x="8439374" y="6230719"/>
            <a:ext cx="1077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29</a:t>
            </a:r>
            <a:endParaRPr lang="pt-BR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D66A109-45A8-BD62-6D40-3FD90C6D615F}"/>
              </a:ext>
            </a:extLst>
          </p:cNvPr>
          <p:cNvSpPr txBox="1"/>
          <p:nvPr/>
        </p:nvSpPr>
        <p:spPr>
          <a:xfrm>
            <a:off x="9820456" y="6265872"/>
            <a:ext cx="489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</a:t>
            </a:r>
            <a:endParaRPr lang="pt-BR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A676893-1B20-5F84-46BD-5755CD44058B}"/>
              </a:ext>
            </a:extLst>
          </p:cNvPr>
          <p:cNvSpPr txBox="1"/>
          <p:nvPr/>
        </p:nvSpPr>
        <p:spPr>
          <a:xfrm>
            <a:off x="10540897" y="6268522"/>
            <a:ext cx="742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24,8</a:t>
            </a:r>
            <a:endParaRPr lang="pt-BR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47F8782A-E4EF-0036-FFCE-63533A16152B}"/>
              </a:ext>
            </a:extLst>
          </p:cNvPr>
          <p:cNvSpPr txBox="1"/>
          <p:nvPr/>
        </p:nvSpPr>
        <p:spPr>
          <a:xfrm>
            <a:off x="11374040" y="3883894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0,2</a:t>
            </a:r>
            <a:endParaRPr lang="pt-BR" dirty="0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F0E56D4B-0E3F-CAA6-16F9-493680B822AA}"/>
              </a:ext>
            </a:extLst>
          </p:cNvPr>
          <p:cNvSpPr txBox="1"/>
          <p:nvPr/>
        </p:nvSpPr>
        <p:spPr>
          <a:xfrm>
            <a:off x="11406797" y="5667210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5,6</a:t>
            </a:r>
            <a:endParaRPr lang="pt-BR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5AE058D0-0383-C6A8-B23A-66F7F234335E}"/>
              </a:ext>
            </a:extLst>
          </p:cNvPr>
          <p:cNvSpPr txBox="1"/>
          <p:nvPr/>
        </p:nvSpPr>
        <p:spPr>
          <a:xfrm>
            <a:off x="11312658" y="6289085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13,9</a:t>
            </a:r>
            <a:endParaRPr lang="pt-BR" dirty="0"/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1F9F347A-2050-B2E3-E224-DA38CB077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955" y="3084378"/>
            <a:ext cx="917585" cy="504777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8D686670-4974-D6F7-913D-C35349462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073" y="3117670"/>
            <a:ext cx="936707" cy="498315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2A457B6D-4777-0849-47E0-0BDE3A6AE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455" y="3084378"/>
            <a:ext cx="978913" cy="500680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FF2C1D3E-F33F-2DF9-2217-31A4A1F9A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8560" y="3095415"/>
            <a:ext cx="978913" cy="522863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B1D6C7FF-4C03-7B86-3314-7431BD7BD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210" y="3073539"/>
            <a:ext cx="961905" cy="524113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B0F0DBB6-0AB2-F4B1-64E4-485216F6D1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9298" y="3055852"/>
            <a:ext cx="876984" cy="519444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818282A9-01F7-4C74-27C4-C3023BE29904}"/>
              </a:ext>
            </a:extLst>
          </p:cNvPr>
          <p:cNvSpPr txBox="1"/>
          <p:nvPr/>
        </p:nvSpPr>
        <p:spPr>
          <a:xfrm>
            <a:off x="10591385" y="3829195"/>
            <a:ext cx="504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</a:t>
            </a:r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081A5CE2-B77F-B3FD-CF2E-85296E87F078}"/>
              </a:ext>
            </a:extLst>
          </p:cNvPr>
          <p:cNvSpPr txBox="1"/>
          <p:nvPr/>
        </p:nvSpPr>
        <p:spPr>
          <a:xfrm>
            <a:off x="10588405" y="4441030"/>
            <a:ext cx="624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20,1</a:t>
            </a:r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40EF90E5-7950-B792-EF6B-D02A6BEEA059}"/>
              </a:ext>
            </a:extLst>
          </p:cNvPr>
          <p:cNvSpPr txBox="1"/>
          <p:nvPr/>
        </p:nvSpPr>
        <p:spPr>
          <a:xfrm>
            <a:off x="9838304" y="5166140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>
              <a:solidFill>
                <a:schemeClr val="accent1"/>
              </a:solidFill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EF2E0458-5DB6-BD46-B7DB-93F8964CA15B}"/>
              </a:ext>
            </a:extLst>
          </p:cNvPr>
          <p:cNvSpPr txBox="1"/>
          <p:nvPr/>
        </p:nvSpPr>
        <p:spPr>
          <a:xfrm>
            <a:off x="7507191" y="6263541"/>
            <a:ext cx="88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118,5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61649B-2403-5566-DD57-B26967CC1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46401" y="299370"/>
            <a:ext cx="120849" cy="6770348"/>
          </a:xfrm>
          <a:prstGeom prst="rect">
            <a:avLst/>
          </a:prstGeom>
        </p:spPr>
      </p:pic>
      <p:pic>
        <p:nvPicPr>
          <p:cNvPr id="67" name="Imagem 66" descr="Banco Do Brasil Logo PNG Vectors Free Download">
            <a:extLst>
              <a:ext uri="{FF2B5EF4-FFF2-40B4-BE49-F238E27FC236}">
                <a16:creationId xmlns:a16="http://schemas.microsoft.com/office/drawing/2014/main" id="{CCC59F09-055D-A1A9-453F-E386F04E6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7972" y="3191540"/>
            <a:ext cx="818129" cy="366058"/>
          </a:xfrm>
          <a:prstGeom prst="rect">
            <a:avLst/>
          </a:prstGeom>
        </p:spPr>
      </p:pic>
      <p:sp>
        <p:nvSpPr>
          <p:cNvPr id="69" name="CaixaDeTexto 68">
            <a:extLst>
              <a:ext uri="{FF2B5EF4-FFF2-40B4-BE49-F238E27FC236}">
                <a16:creationId xmlns:a16="http://schemas.microsoft.com/office/drawing/2014/main" id="{FE522123-98CC-0B7D-9B5A-5F44C680888A}"/>
              </a:ext>
            </a:extLst>
          </p:cNvPr>
          <p:cNvSpPr txBox="1"/>
          <p:nvPr/>
        </p:nvSpPr>
        <p:spPr>
          <a:xfrm>
            <a:off x="6359769" y="6265872"/>
            <a:ext cx="9345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b="1" dirty="0">
                <a:solidFill>
                  <a:schemeClr val="accent1"/>
                </a:solidFill>
              </a:rPr>
              <a:t>87,37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B3460F84-7DF9-C141-7082-AB5B7F744E32}"/>
              </a:ext>
            </a:extLst>
          </p:cNvPr>
          <p:cNvSpPr txBox="1"/>
          <p:nvPr/>
        </p:nvSpPr>
        <p:spPr>
          <a:xfrm>
            <a:off x="6373304" y="5616082"/>
            <a:ext cx="9345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b="1" dirty="0">
                <a:solidFill>
                  <a:schemeClr val="accent1"/>
                </a:solidFill>
              </a:rPr>
              <a:t>87,37</a:t>
            </a:r>
          </a:p>
        </p:txBody>
      </p:sp>
      <p:pic>
        <p:nvPicPr>
          <p:cNvPr id="71" name="Imagem 70">
            <a:extLst>
              <a:ext uri="{FF2B5EF4-FFF2-40B4-BE49-F238E27FC236}">
                <a16:creationId xmlns:a16="http://schemas.microsoft.com/office/drawing/2014/main" id="{BEA57896-2940-0F68-89A2-108D12522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46400" y="3398290"/>
            <a:ext cx="120849" cy="6770348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73A1F9B1-E9AC-96B6-5100-1BF0ACAF55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" y="6576710"/>
            <a:ext cx="787375" cy="278094"/>
          </a:xfrm>
          <a:prstGeom prst="rect">
            <a:avLst/>
          </a:prstGeom>
        </p:spPr>
      </p:pic>
      <p:pic>
        <p:nvPicPr>
          <p:cNvPr id="62" name="Imagem 61" descr="Logotipo&#10;&#10;Descrição gerada automaticamente">
            <a:extLst>
              <a:ext uri="{FF2B5EF4-FFF2-40B4-BE49-F238E27FC236}">
                <a16:creationId xmlns:a16="http://schemas.microsoft.com/office/drawing/2014/main" id="{C3113BED-81FC-33F1-0679-FD5D21A3DC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2" y="6517295"/>
            <a:ext cx="1662326" cy="326594"/>
          </a:xfrm>
          <a:prstGeom prst="rect">
            <a:avLst/>
          </a:prstGeom>
        </p:spPr>
      </p:pic>
      <p:pic>
        <p:nvPicPr>
          <p:cNvPr id="68" name="Imagem 67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B17AF49-4CD6-7F2D-D0EE-E9D3236287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6520372"/>
            <a:ext cx="1230710" cy="334432"/>
          </a:xfrm>
          <a:prstGeom prst="rect">
            <a:avLst/>
          </a:prstGeom>
        </p:spPr>
      </p:pic>
      <p:sp>
        <p:nvSpPr>
          <p:cNvPr id="72" name="CaixaDeTexto 71">
            <a:extLst>
              <a:ext uri="{FF2B5EF4-FFF2-40B4-BE49-F238E27FC236}">
                <a16:creationId xmlns:a16="http://schemas.microsoft.com/office/drawing/2014/main" id="{21A6508C-497F-F9D6-A306-6FB11CD8F99D}"/>
              </a:ext>
            </a:extLst>
          </p:cNvPr>
          <p:cNvSpPr txBox="1"/>
          <p:nvPr/>
        </p:nvSpPr>
        <p:spPr>
          <a:xfrm>
            <a:off x="11374040" y="4432536"/>
            <a:ext cx="114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8,1</a:t>
            </a:r>
            <a:endParaRPr lang="pt-BR" dirty="0"/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0369D971-9134-55A5-DF41-6B0315E3E0FF}"/>
              </a:ext>
            </a:extLst>
          </p:cNvPr>
          <p:cNvSpPr txBox="1"/>
          <p:nvPr/>
        </p:nvSpPr>
        <p:spPr>
          <a:xfrm>
            <a:off x="7515399" y="5595357"/>
            <a:ext cx="88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118,5</a:t>
            </a:r>
          </a:p>
        </p:txBody>
      </p:sp>
    </p:spTree>
    <p:extLst>
      <p:ext uri="{BB962C8B-B14F-4D97-AF65-F5344CB8AC3E}">
        <p14:creationId xmlns:p14="http://schemas.microsoft.com/office/powerpoint/2010/main" val="312717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E5693-4421-F066-9FA1-A63E0707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me do tema">
            <a:extLst>
              <a:ext uri="{FF2B5EF4-FFF2-40B4-BE49-F238E27FC236}">
                <a16:creationId xmlns:a16="http://schemas.microsoft.com/office/drawing/2014/main" id="{AFE8393E-F432-C500-BB14-48C224598028}"/>
              </a:ext>
            </a:extLst>
          </p:cNvPr>
          <p:cNvSpPr txBox="1"/>
          <p:nvPr/>
        </p:nvSpPr>
        <p:spPr>
          <a:xfrm>
            <a:off x="905069" y="281290"/>
            <a:ext cx="10077061" cy="786050"/>
          </a:xfrm>
          <a:prstGeom prst="rect">
            <a:avLst/>
          </a:prstGeom>
          <a:solidFill>
            <a:srgbClr val="007C98"/>
          </a:solidFill>
          <a:ln>
            <a:noFill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PT" dirty="0"/>
              <a:t>Plano Mais Produção - Execução</a:t>
            </a:r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977E44E-0391-EA1B-3D12-636381E8DFBA}"/>
              </a:ext>
            </a:extLst>
          </p:cNvPr>
          <p:cNvSpPr txBox="1"/>
          <p:nvPr/>
        </p:nvSpPr>
        <p:spPr>
          <a:xfrm>
            <a:off x="958735" y="1659714"/>
            <a:ext cx="3589686" cy="4714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accent1"/>
                </a:solidFill>
              </a:rPr>
              <a:t>Valores anuais (em R$ bilhões)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B792CCBC-6D1D-AD67-57A0-2F741BD25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" y="6576710"/>
            <a:ext cx="787375" cy="278094"/>
          </a:xfrm>
          <a:prstGeom prst="rect">
            <a:avLst/>
          </a:prstGeom>
        </p:spPr>
      </p:pic>
      <p:pic>
        <p:nvPicPr>
          <p:cNvPr id="62" name="Imagem 61" descr="Logotipo&#10;&#10;Descrição gerada automaticamente">
            <a:extLst>
              <a:ext uri="{FF2B5EF4-FFF2-40B4-BE49-F238E27FC236}">
                <a16:creationId xmlns:a16="http://schemas.microsoft.com/office/drawing/2014/main" id="{25204950-9B16-5260-7C79-040902B9E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2" y="6517295"/>
            <a:ext cx="1662326" cy="326594"/>
          </a:xfrm>
          <a:prstGeom prst="rect">
            <a:avLst/>
          </a:prstGeom>
        </p:spPr>
      </p:pic>
      <p:pic>
        <p:nvPicPr>
          <p:cNvPr id="68" name="Imagem 67" descr="Im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71A830B-45EC-E368-7221-6AF61F8E3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9" y="6520372"/>
            <a:ext cx="1230710" cy="334432"/>
          </a:xfrm>
          <a:prstGeom prst="rect">
            <a:avLst/>
          </a:prstGeom>
        </p:spPr>
      </p:pic>
      <p:graphicFrame>
        <p:nvGraphicFramePr>
          <p:cNvPr id="72" name="Tabela 71">
            <a:extLst>
              <a:ext uri="{FF2B5EF4-FFF2-40B4-BE49-F238E27FC236}">
                <a16:creationId xmlns:a16="http://schemas.microsoft.com/office/drawing/2014/main" id="{C8BC5EB3-C0EF-BE36-DC12-7EA3E19C7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635203"/>
              </p:ext>
            </p:extLst>
          </p:nvPr>
        </p:nvGraphicFramePr>
        <p:xfrm>
          <a:off x="4548421" y="1502405"/>
          <a:ext cx="6433712" cy="786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8428">
                  <a:extLst>
                    <a:ext uri="{9D8B030D-6E8A-4147-A177-3AD203B41FA5}">
                      <a16:colId xmlns:a16="http://schemas.microsoft.com/office/drawing/2014/main" val="3441675660"/>
                    </a:ext>
                  </a:extLst>
                </a:gridCol>
                <a:gridCol w="1608428">
                  <a:extLst>
                    <a:ext uri="{9D8B030D-6E8A-4147-A177-3AD203B41FA5}">
                      <a16:colId xmlns:a16="http://schemas.microsoft.com/office/drawing/2014/main" val="1145844027"/>
                    </a:ext>
                  </a:extLst>
                </a:gridCol>
                <a:gridCol w="1608428">
                  <a:extLst>
                    <a:ext uri="{9D8B030D-6E8A-4147-A177-3AD203B41FA5}">
                      <a16:colId xmlns:a16="http://schemas.microsoft.com/office/drawing/2014/main" val="1686419223"/>
                    </a:ext>
                  </a:extLst>
                </a:gridCol>
                <a:gridCol w="1608428">
                  <a:extLst>
                    <a:ext uri="{9D8B030D-6E8A-4147-A177-3AD203B41FA5}">
                      <a16:colId xmlns:a16="http://schemas.microsoft.com/office/drawing/2014/main" val="2107519800"/>
                    </a:ext>
                  </a:extLst>
                </a:gridCol>
              </a:tblGrid>
              <a:tr h="393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7177271"/>
                  </a:ext>
                </a:extLst>
              </a:tr>
              <a:tr h="393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179,1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224,9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68,6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472,7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77532959"/>
                  </a:ext>
                </a:extLst>
              </a:tr>
            </a:tbl>
          </a:graphicData>
        </a:graphic>
      </p:graphicFrame>
      <p:graphicFrame>
        <p:nvGraphicFramePr>
          <p:cNvPr id="73" name="Tabela 72">
            <a:extLst>
              <a:ext uri="{FF2B5EF4-FFF2-40B4-BE49-F238E27FC236}">
                <a16:creationId xmlns:a16="http://schemas.microsoft.com/office/drawing/2014/main" id="{8A5DA5BA-5C8D-DE3C-8C52-91D3ED8B5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421379"/>
              </p:ext>
            </p:extLst>
          </p:nvPr>
        </p:nvGraphicFramePr>
        <p:xfrm>
          <a:off x="905068" y="3431456"/>
          <a:ext cx="10077061" cy="262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6777">
                  <a:extLst>
                    <a:ext uri="{9D8B030D-6E8A-4147-A177-3AD203B41FA5}">
                      <a16:colId xmlns:a16="http://schemas.microsoft.com/office/drawing/2014/main" val="576382326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1318191437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2038192644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135450525"/>
                    </a:ext>
                  </a:extLst>
                </a:gridCol>
                <a:gridCol w="1755071">
                  <a:extLst>
                    <a:ext uri="{9D8B030D-6E8A-4147-A177-3AD203B41FA5}">
                      <a16:colId xmlns:a16="http://schemas.microsoft.com/office/drawing/2014/main" val="291865621"/>
                    </a:ext>
                  </a:extLst>
                </a:gridCol>
              </a:tblGrid>
              <a:tr h="327600">
                <a:tc>
                  <a:txBody>
                    <a:bodyPr/>
                    <a:lstStyle/>
                    <a:p>
                      <a:pPr marL="0" algn="l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Instituição / Ano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70236478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BASA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6,6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6,2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14,0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64627522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BNB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14,1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9,5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24,9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42675570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BNDES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79,6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97,1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22,2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198,9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96716847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CAIXA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48,1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54,5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118,5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71566211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Finep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6,7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17,8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29,0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59828838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457212" marR="0" lvl="1" indent="0" algn="l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BB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24,1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39,7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23,5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87,4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24044933"/>
                  </a:ext>
                </a:extLst>
              </a:tr>
              <a:tr h="327600">
                <a:tc>
                  <a:txBody>
                    <a:bodyPr/>
                    <a:lstStyle/>
                    <a:p>
                      <a:pPr marL="0" algn="l" defTabSz="914286" rtl="0" eaLnBrk="1" fontAlgn="b" latinLnBrk="0" hangingPunct="1"/>
                      <a:r>
                        <a:rPr lang="pt-BR" sz="20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Total por Ano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6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179,1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6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224,9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algn="ctr" defTabSz="914286" rtl="0" eaLnBrk="1" fontAlgn="b" latinLnBrk="0" hangingPunct="1"/>
                      <a:r>
                        <a:rPr lang="pt-BR" sz="1600" b="1" kern="1200" dirty="0">
                          <a:solidFill>
                            <a:srgbClr val="1E428B"/>
                          </a:solidFill>
                          <a:latin typeface="+mn-lt"/>
                          <a:ea typeface="+mn-ea"/>
                          <a:cs typeface="+mn-cs"/>
                        </a:rPr>
                        <a:t>68,6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28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472,7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05279352"/>
                  </a:ext>
                </a:extLst>
              </a:tr>
            </a:tbl>
          </a:graphicData>
        </a:graphic>
      </p:graphicFrame>
      <p:sp>
        <p:nvSpPr>
          <p:cNvPr id="76" name="CaixaDeTexto 75">
            <a:extLst>
              <a:ext uri="{FF2B5EF4-FFF2-40B4-BE49-F238E27FC236}">
                <a16:creationId xmlns:a16="http://schemas.microsoft.com/office/drawing/2014/main" id="{474D116C-6D78-2E70-1778-1A4AFE4FF46D}"/>
              </a:ext>
            </a:extLst>
          </p:cNvPr>
          <p:cNvSpPr txBox="1"/>
          <p:nvPr/>
        </p:nvSpPr>
        <p:spPr>
          <a:xfrm>
            <a:off x="3048719" y="2828066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</a:rPr>
              <a:t>Distribuição dos Valores anuais (em R$ bilhões)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692CDA7-6E31-D11E-9D1F-FE57113E7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375" y="4465537"/>
            <a:ext cx="502294" cy="27631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962FDE3-4F6B-D7C9-1720-182FECA1D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159" y="3810803"/>
            <a:ext cx="513509" cy="30415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4D93677-DC9C-2628-EF00-533B2AD24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9159" y="4153709"/>
            <a:ext cx="507129" cy="2763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79CBD90-4151-013D-7904-9FCC27D7C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341" y="4761460"/>
            <a:ext cx="502294" cy="2672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CCA2E98-3482-4117-ACBA-2E0E23906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758" y="5105373"/>
            <a:ext cx="550910" cy="281772"/>
          </a:xfrm>
          <a:prstGeom prst="rect">
            <a:avLst/>
          </a:prstGeom>
        </p:spPr>
      </p:pic>
      <p:pic>
        <p:nvPicPr>
          <p:cNvPr id="9" name="Imagem 8" descr="Banco Do Brasil Logo PNG Vectors Free Download">
            <a:extLst>
              <a:ext uri="{FF2B5EF4-FFF2-40B4-BE49-F238E27FC236}">
                <a16:creationId xmlns:a16="http://schemas.microsoft.com/office/drawing/2014/main" id="{E3277B53-9015-CE5A-1077-A734012BD2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0839" y="5452858"/>
            <a:ext cx="562796" cy="2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532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o Office">
  <a:themeElements>
    <a:clrScheme name="BNDES_PPT">
      <a:dk1>
        <a:srgbClr val="7B7B7B"/>
      </a:dk1>
      <a:lt1>
        <a:sysClr val="window" lastClr="FFFFFF"/>
      </a:lt1>
      <a:dk2>
        <a:srgbClr val="C9C9C9"/>
      </a:dk2>
      <a:lt2>
        <a:srgbClr val="FFFFFF"/>
      </a:lt2>
      <a:accent1>
        <a:srgbClr val="1E428B"/>
      </a:accent1>
      <a:accent2>
        <a:srgbClr val="009933"/>
      </a:accent2>
      <a:accent3>
        <a:srgbClr val="E75300"/>
      </a:accent3>
      <a:accent4>
        <a:srgbClr val="52BBB5"/>
      </a:accent4>
      <a:accent5>
        <a:srgbClr val="759CB8"/>
      </a:accent5>
      <a:accent6>
        <a:srgbClr val="65B32E"/>
      </a:accent6>
      <a:hlink>
        <a:srgbClr val="1E428B"/>
      </a:hlink>
      <a:folHlink>
        <a:srgbClr val="759CB8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NDES_PPTPADRAO_2023 final.potx" id="{372600E5-5449-4785-A534-D5512674F534}" vid="{44BE1CB9-669F-4201-A1DB-9F37178D987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d7ea48e-e536-41d4-9f9a-080acdf5a2f8">
      <Terms xmlns="http://schemas.microsoft.com/office/infopath/2007/PartnerControls"/>
    </lcf76f155ced4ddcb4097134ff3c332f>
    <TaxCatchAll xmlns="d95a7201-e5b7-4016-87f8-9f760fcbb42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414806918429D4EAD9B8C1567CB38C3" ma:contentTypeVersion="16" ma:contentTypeDescription="Crie um novo documento." ma:contentTypeScope="" ma:versionID="c9016450987f96a00ecc7c6062a366c5">
  <xsd:schema xmlns:xsd="http://www.w3.org/2001/XMLSchema" xmlns:xs="http://www.w3.org/2001/XMLSchema" xmlns:p="http://schemas.microsoft.com/office/2006/metadata/properties" xmlns:ns2="d95a7201-e5b7-4016-87f8-9f760fcbb428" xmlns:ns3="ad7ea48e-e536-41d4-9f9a-080acdf5a2f8" targetNamespace="http://schemas.microsoft.com/office/2006/metadata/properties" ma:root="true" ma:fieldsID="55246ddf4c3cf110b32089d0dcf9fc65" ns2:_="" ns3:_="">
    <xsd:import namespace="d95a7201-e5b7-4016-87f8-9f760fcbb428"/>
    <xsd:import namespace="ad7ea48e-e536-41d4-9f9a-080acdf5a2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5a7201-e5b7-4016-87f8-9f760fcbb42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2760691-8725-4120-a377-c54abaab09ce}" ma:internalName="TaxCatchAll" ma:showField="CatchAllData" ma:web="d95a7201-e5b7-4016-87f8-9f760fcbb4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7ea48e-e536-41d4-9f9a-080acdf5a2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0cf186e4-621b-475d-9963-da1c833412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B8C1F3-4761-45FE-A344-E4F9503C4D62}">
  <ds:schemaRefs>
    <ds:schemaRef ds:uri="http://schemas.microsoft.com/office/2006/metadata/properties"/>
    <ds:schemaRef ds:uri="http://www.w3.org/2000/xmlns/"/>
    <ds:schemaRef ds:uri="ad7ea48e-e536-41d4-9f9a-080acdf5a2f8"/>
    <ds:schemaRef ds:uri="http://schemas.microsoft.com/office/infopath/2007/PartnerControls"/>
    <ds:schemaRef ds:uri="d95a7201-e5b7-4016-87f8-9f760fcbb428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12EFA0E3-B72A-4574-A7B1-3F4466D93EB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95a7201-e5b7-4016-87f8-9f760fcbb428"/>
    <ds:schemaRef ds:uri="ad7ea48e-e536-41d4-9f9a-080acdf5a2f8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331484-2C7D-4991-8A0F-A9D83F4213E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0382c8c-adbe-46e3-9db2-77e073215796}" enabled="1" method="Privileged" siteId="{7e2324c6-6925-427e-b56d-4e6eda16752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BNDES_PPTPADRAO_2023 final (1)</Template>
  <TotalTime>1179</TotalTime>
  <Words>2341</Words>
  <Application>Microsoft Office PowerPoint</Application>
  <PresentationFormat>Widescreen</PresentationFormat>
  <Paragraphs>492</Paragraphs>
  <Slides>23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3" baseType="lpstr">
      <vt:lpstr>Aptos</vt:lpstr>
      <vt:lpstr>Arial</vt:lpstr>
      <vt:lpstr>Avenir Next Regular</vt:lpstr>
      <vt:lpstr>Calibri</vt:lpstr>
      <vt:lpstr>Calibri Light</vt:lpstr>
      <vt:lpstr>Helvetica</vt:lpstr>
      <vt:lpstr>Montserrat ExtraBold</vt:lpstr>
      <vt:lpstr>Open Sans</vt:lpstr>
      <vt:lpstr>Wingdings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BNDES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Patricia Dias Fernandes</dc:creator>
  <cp:lastModifiedBy>Uallace Moreira</cp:lastModifiedBy>
  <cp:revision>616</cp:revision>
  <cp:lastPrinted>2024-02-05T15:19:07Z</cp:lastPrinted>
  <dcterms:created xsi:type="dcterms:W3CDTF">2023-05-11T12:41:46Z</dcterms:created>
  <dcterms:modified xsi:type="dcterms:W3CDTF">2025-07-11T17:44:41Z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0x010100C414806918429D4EAD9B8C1567CB38C3</vt:lpwstr>
  </property>
</Properties>
</file>